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3" r:id="rId3"/>
    <p:sldId id="257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69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DEA6C1F4-D755-4B45-A9E3-0BB1B2B1BD28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7ADFF62C-C8D4-4F24-8945-2DBD752D0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279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6C1F4-D755-4B45-A9E3-0BB1B2B1BD28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FF62C-C8D4-4F24-8945-2DBD752D0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646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EA6C1F4-D755-4B45-A9E3-0BB1B2B1BD28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ADFF62C-C8D4-4F24-8945-2DBD752D0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2272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EA6C1F4-D755-4B45-A9E3-0BB1B2B1BD28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ADFF62C-C8D4-4F24-8945-2DBD752D0D0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74621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EA6C1F4-D755-4B45-A9E3-0BB1B2B1BD28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ADFF62C-C8D4-4F24-8945-2DBD752D0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3458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6C1F4-D755-4B45-A9E3-0BB1B2B1BD28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FF62C-C8D4-4F24-8945-2DBD752D0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929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6C1F4-D755-4B45-A9E3-0BB1B2B1BD28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FF62C-C8D4-4F24-8945-2DBD752D0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771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6C1F4-D755-4B45-A9E3-0BB1B2B1BD28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FF62C-C8D4-4F24-8945-2DBD752D0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1195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EA6C1F4-D755-4B45-A9E3-0BB1B2B1BD28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ADFF62C-C8D4-4F24-8945-2DBD752D0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83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6C1F4-D755-4B45-A9E3-0BB1B2B1BD28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FF62C-C8D4-4F24-8945-2DBD752D0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574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EA6C1F4-D755-4B45-A9E3-0BB1B2B1BD28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ADFF62C-C8D4-4F24-8945-2DBD752D0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53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6C1F4-D755-4B45-A9E3-0BB1B2B1BD28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FF62C-C8D4-4F24-8945-2DBD752D0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068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6C1F4-D755-4B45-A9E3-0BB1B2B1BD28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FF62C-C8D4-4F24-8945-2DBD752D0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75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6C1F4-D755-4B45-A9E3-0BB1B2B1BD28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FF62C-C8D4-4F24-8945-2DBD752D0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738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6C1F4-D755-4B45-A9E3-0BB1B2B1BD28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FF62C-C8D4-4F24-8945-2DBD752D0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115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6C1F4-D755-4B45-A9E3-0BB1B2B1BD28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FF62C-C8D4-4F24-8945-2DBD752D0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285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6C1F4-D755-4B45-A9E3-0BB1B2B1BD28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FF62C-C8D4-4F24-8945-2DBD752D0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765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6C1F4-D755-4B45-A9E3-0BB1B2B1BD28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FF62C-C8D4-4F24-8945-2DBD752D0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0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ACC2D-8C24-3CEB-50B9-612452B47C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5426" y="812799"/>
            <a:ext cx="8977948" cy="1828801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BÁO CÁO ĐỒ ÁN 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0" i="0" dirty="0">
                <a:solidFill>
                  <a:srgbClr val="081C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QUẢN LÝ DỰ ÁN PHẦN MỀM</a:t>
            </a:r>
            <a:br>
              <a:rPr lang="en-US" sz="3200" b="0" i="0" dirty="0">
                <a:solidFill>
                  <a:srgbClr val="081C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0" i="0" dirty="0">
                <a:solidFill>
                  <a:srgbClr val="081C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ĐỀ TÀI:XÂY DỰNG WEBSITE BÁN HÀNG TRANG TRÍ NỘI THẤT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193596-2097-C021-FF94-F99024347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9892" y="2702560"/>
            <a:ext cx="8689976" cy="3891280"/>
          </a:xfrm>
        </p:spPr>
        <p:txBody>
          <a:bodyPr>
            <a:normAutofit/>
          </a:bodyPr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GVHD:Nguyễn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Hòa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:6 </a:t>
            </a:r>
          </a:p>
          <a:p>
            <a:pPr algn="ctr"/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:DH20TH2</a:t>
            </a:r>
          </a:p>
          <a:p>
            <a:pPr marL="342900" indent="-342900" algn="ctr"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Ngọc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Trâm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DTH195482</a:t>
            </a:r>
          </a:p>
          <a:p>
            <a:pPr marL="342900" indent="-342900" algn="ctr">
              <a:buAutoNum type="arabicPeriod"/>
            </a:pP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Huỳnh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Kim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Ngân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DTH195318</a:t>
            </a:r>
          </a:p>
          <a:p>
            <a:pPr marL="342900" indent="-342900" algn="ctr">
              <a:buAutoNum type="arabicPeriod"/>
            </a:pP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Võ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Nghi DTH195523</a:t>
            </a:r>
          </a:p>
          <a:p>
            <a:pPr marL="342900" indent="-342900" algn="ctr"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 Thanh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DTH195545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6816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817452-D1BE-CF6A-4139-BA50F4501F5C}"/>
              </a:ext>
            </a:extLst>
          </p:cNvPr>
          <p:cNvSpPr txBox="1"/>
          <p:nvPr/>
        </p:nvSpPr>
        <p:spPr>
          <a:xfrm>
            <a:off x="1686560" y="1398982"/>
            <a:ext cx="6096000" cy="463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2"/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tổng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sữ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(UUCW)</a:t>
            </a:r>
            <a:endParaRPr lang="en-US" sz="1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C1E0E5C-F355-495B-5E44-16A2F973E4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592734"/>
              </p:ext>
            </p:extLst>
          </p:nvPr>
        </p:nvGraphicFramePr>
        <p:xfrm>
          <a:off x="1818640" y="2286000"/>
          <a:ext cx="7020562" cy="28318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08879">
                  <a:extLst>
                    <a:ext uri="{9D8B030D-6E8A-4147-A177-3AD203B41FA5}">
                      <a16:colId xmlns:a16="http://schemas.microsoft.com/office/drawing/2014/main" val="1795715708"/>
                    </a:ext>
                  </a:extLst>
                </a:gridCol>
                <a:gridCol w="2047664">
                  <a:extLst>
                    <a:ext uri="{9D8B030D-6E8A-4147-A177-3AD203B41FA5}">
                      <a16:colId xmlns:a16="http://schemas.microsoft.com/office/drawing/2014/main" val="2371389248"/>
                    </a:ext>
                  </a:extLst>
                </a:gridCol>
                <a:gridCol w="1023831">
                  <a:extLst>
                    <a:ext uri="{9D8B030D-6E8A-4147-A177-3AD203B41FA5}">
                      <a16:colId xmlns:a16="http://schemas.microsoft.com/office/drawing/2014/main" val="2940509543"/>
                    </a:ext>
                  </a:extLst>
                </a:gridCol>
                <a:gridCol w="1170094">
                  <a:extLst>
                    <a:ext uri="{9D8B030D-6E8A-4147-A177-3AD203B41FA5}">
                      <a16:colId xmlns:a16="http://schemas.microsoft.com/office/drawing/2014/main" val="4009419175"/>
                    </a:ext>
                  </a:extLst>
                </a:gridCol>
                <a:gridCol w="1170094">
                  <a:extLst>
                    <a:ext uri="{9D8B030D-6E8A-4147-A177-3AD203B41FA5}">
                      <a16:colId xmlns:a16="http://schemas.microsoft.com/office/drawing/2014/main" val="226960173"/>
                    </a:ext>
                  </a:extLst>
                </a:gridCol>
              </a:tblGrid>
              <a:tr h="344485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Loại Use Case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Mô tả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Trọng số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Số lượng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Tổng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475849"/>
                  </a:ext>
                </a:extLst>
              </a:tr>
              <a:tr h="71608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Đơn giản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Số lượng giao dịch </a:t>
                      </a:r>
                      <a:r>
                        <a:rPr lang="en-US" sz="1300">
                          <a:effectLst/>
                          <a:sym typeface="Symbol" panose="05050102010706020507" pitchFamily="18" charset="2"/>
                        </a:rPr>
                        <a:t></a:t>
                      </a:r>
                      <a:r>
                        <a:rPr lang="en-US" sz="1300">
                          <a:effectLst/>
                        </a:rPr>
                        <a:t> 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25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7915084"/>
                  </a:ext>
                </a:extLst>
              </a:tr>
              <a:tr h="716477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Trung bình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Số lượng giao dịch từ 4 đến 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10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10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100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4670304"/>
                  </a:ext>
                </a:extLst>
              </a:tr>
              <a:tr h="71608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Phức tạp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Số lượng giao dịch </a:t>
                      </a:r>
                      <a:r>
                        <a:rPr lang="en-US" sz="1300">
                          <a:effectLst/>
                          <a:sym typeface="Symbol" panose="05050102010706020507" pitchFamily="18" charset="2"/>
                        </a:rPr>
                        <a:t></a:t>
                      </a:r>
                      <a:r>
                        <a:rPr lang="en-US" sz="1300">
                          <a:effectLst/>
                        </a:rPr>
                        <a:t> 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15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30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5481029"/>
                  </a:ext>
                </a:extLst>
              </a:tr>
              <a:tr h="338726">
                <a:tc gridSpan="4">
                  <a:txBody>
                    <a:bodyPr/>
                    <a:lstStyle/>
                    <a:p>
                      <a:pPr algn="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UUCW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 dirty="0">
                          <a:effectLst/>
                        </a:rPr>
                        <a:t>155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80152441"/>
                  </a:ext>
                </a:extLst>
              </a:tr>
            </a:tbl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4F9C73F1-D8B9-0319-D15F-110099A57A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0039" y="5338002"/>
            <a:ext cx="13231317" cy="56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Tổng điểm trường hợp sử dụng chưa điều chỉnh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F9BFF3C1-9EED-3AEB-B601-29D905D27A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2952932"/>
              </p:ext>
            </p:extLst>
          </p:nvPr>
        </p:nvGraphicFramePr>
        <p:xfrm>
          <a:off x="1590039" y="5736707"/>
          <a:ext cx="2765155" cy="292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548728" imgH="177723" progId="Equation.3">
                  <p:embed/>
                </p:oleObj>
              </mc:Choice>
              <mc:Fallback>
                <p:oleObj r:id="rId2" imgW="1548728" imgH="177723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039" y="5736707"/>
                        <a:ext cx="2765155" cy="2923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3">
            <a:extLst>
              <a:ext uri="{FF2B5EF4-FFF2-40B4-BE49-F238E27FC236}">
                <a16:creationId xmlns:a16="http://schemas.microsoft.com/office/drawing/2014/main" id="{8ED3F721-438B-96F5-2926-E6AFA166FD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1439" y="5761195"/>
            <a:ext cx="7325363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= 31+155 = 186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3251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45F40C8-8104-6D17-8E6C-E50951B5D903}"/>
              </a:ext>
            </a:extLst>
          </p:cNvPr>
          <p:cNvSpPr txBox="1"/>
          <p:nvPr/>
        </p:nvSpPr>
        <p:spPr>
          <a:xfrm>
            <a:off x="2418080" y="11920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effectLst/>
                <a:latin typeface="Times New Roman" panose="02020603050405020304" pitchFamily="18" charset="0"/>
              </a:rPr>
              <a:t>III.Tính</a:t>
            </a:r>
            <a:r>
              <a:rPr lang="en-US" sz="18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</a:rPr>
              <a:t>yếu</a:t>
            </a:r>
            <a:r>
              <a:rPr lang="en-US" sz="18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</a:rPr>
              <a:t>tố</a:t>
            </a:r>
            <a:r>
              <a:rPr lang="en-US" sz="18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</a:rPr>
              <a:t>phức</a:t>
            </a:r>
            <a:r>
              <a:rPr lang="en-US" sz="18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</a:rPr>
              <a:t>tạp</a:t>
            </a:r>
            <a:r>
              <a:rPr lang="en-US" sz="18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</a:rPr>
              <a:t>kỹ</a:t>
            </a:r>
            <a:r>
              <a:rPr lang="en-US" sz="18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</a:rPr>
              <a:t>thuật</a:t>
            </a:r>
            <a:r>
              <a:rPr lang="en-US" sz="1800" b="1" dirty="0">
                <a:effectLst/>
                <a:latin typeface="Times New Roman" panose="02020603050405020304" pitchFamily="18" charset="0"/>
              </a:rPr>
              <a:t> (TCF)</a:t>
            </a:r>
            <a:endParaRPr lang="en-US" sz="1800" b="1" dirty="0">
              <a:effectLst/>
              <a:latin typeface="VNtimes new roman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87317EF-6ECF-8B34-C840-5B3E9BB72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200827"/>
              </p:ext>
            </p:extLst>
          </p:nvPr>
        </p:nvGraphicFramePr>
        <p:xfrm>
          <a:off x="2519680" y="1706880"/>
          <a:ext cx="6604000" cy="42257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62707">
                  <a:extLst>
                    <a:ext uri="{9D8B030D-6E8A-4147-A177-3AD203B41FA5}">
                      <a16:colId xmlns:a16="http://schemas.microsoft.com/office/drawing/2014/main" val="71609600"/>
                    </a:ext>
                  </a:extLst>
                </a:gridCol>
                <a:gridCol w="880431">
                  <a:extLst>
                    <a:ext uri="{9D8B030D-6E8A-4147-A177-3AD203B41FA5}">
                      <a16:colId xmlns:a16="http://schemas.microsoft.com/office/drawing/2014/main" val="3341879984"/>
                    </a:ext>
                  </a:extLst>
                </a:gridCol>
                <a:gridCol w="1083667">
                  <a:extLst>
                    <a:ext uri="{9D8B030D-6E8A-4147-A177-3AD203B41FA5}">
                      <a16:colId xmlns:a16="http://schemas.microsoft.com/office/drawing/2014/main" val="3811426359"/>
                    </a:ext>
                  </a:extLst>
                </a:gridCol>
                <a:gridCol w="677195">
                  <a:extLst>
                    <a:ext uri="{9D8B030D-6E8A-4147-A177-3AD203B41FA5}">
                      <a16:colId xmlns:a16="http://schemas.microsoft.com/office/drawing/2014/main" val="1807966293"/>
                    </a:ext>
                  </a:extLst>
                </a:gridCol>
              </a:tblGrid>
              <a:tr h="659636">
                <a:tc>
                  <a:txBody>
                    <a:bodyPr/>
                    <a:lstStyle/>
                    <a:p>
                      <a:pPr algn="l"/>
                      <a:r>
                        <a:rPr lang="en-GB" sz="1300" dirty="0" err="1">
                          <a:effectLst/>
                        </a:rPr>
                        <a:t>Yếu</a:t>
                      </a:r>
                      <a:r>
                        <a:rPr lang="en-GB" sz="1300" dirty="0">
                          <a:effectLst/>
                        </a:rPr>
                        <a:t> </a:t>
                      </a:r>
                      <a:r>
                        <a:rPr lang="en-GB" sz="1300" dirty="0" err="1">
                          <a:effectLst/>
                        </a:rPr>
                        <a:t>tố</a:t>
                      </a:r>
                      <a:r>
                        <a:rPr lang="en-GB" sz="1300" dirty="0">
                          <a:effectLst/>
                        </a:rPr>
                        <a:t> </a:t>
                      </a:r>
                      <a:r>
                        <a:rPr lang="en-GB" sz="1300" dirty="0" err="1">
                          <a:effectLst/>
                        </a:rPr>
                        <a:t>kỹ</a:t>
                      </a:r>
                      <a:r>
                        <a:rPr lang="en-GB" sz="1300" dirty="0">
                          <a:effectLst/>
                        </a:rPr>
                        <a:t> </a:t>
                      </a:r>
                      <a:r>
                        <a:rPr lang="en-GB" sz="1300" dirty="0" err="1">
                          <a:effectLst/>
                        </a:rPr>
                        <a:t>thuật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300">
                          <a:effectLst/>
                        </a:rPr>
                        <a:t>Trọng số</a:t>
                      </a:r>
                      <a:endParaRPr lang="en-US" sz="1300">
                        <a:effectLst/>
                      </a:endParaRPr>
                    </a:p>
                    <a:p>
                      <a:pPr algn="ctr"/>
                      <a:r>
                        <a:rPr lang="en-GB" sz="1300">
                          <a:effectLst/>
                        </a:rPr>
                        <a:t>(W</a:t>
                      </a:r>
                      <a:r>
                        <a:rPr lang="en-GB" sz="1300" baseline="-25000">
                          <a:effectLst/>
                        </a:rPr>
                        <a:t>i</a:t>
                      </a:r>
                      <a:r>
                        <a:rPr lang="en-GB" sz="1300">
                          <a:effectLst/>
                        </a:rPr>
                        <a:t>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Giá trị xếp hạng (AV</a:t>
                      </a:r>
                      <a:r>
                        <a:rPr lang="en-GB" sz="1300" baseline="-25000">
                          <a:effectLst/>
                        </a:rPr>
                        <a:t>i</a:t>
                      </a:r>
                      <a:r>
                        <a:rPr lang="en-GB" sz="1300">
                          <a:effectLst/>
                        </a:rPr>
                        <a:t>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Tổng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37782730"/>
                  </a:ext>
                </a:extLst>
              </a:tr>
              <a:tr h="280682">
                <a:tc>
                  <a:txBody>
                    <a:bodyPr/>
                    <a:lstStyle/>
                    <a:p>
                      <a:pPr indent="-8890" algn="l">
                        <a:lnSpc>
                          <a:spcPct val="120000"/>
                        </a:lnSpc>
                      </a:pPr>
                      <a:r>
                        <a:rPr lang="en-US" sz="1200">
                          <a:effectLst/>
                        </a:rPr>
                        <a:t>Hệ thống phân tán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651370261"/>
                  </a:ext>
                </a:extLst>
              </a:tr>
              <a:tr h="478572">
                <a:tc>
                  <a:txBody>
                    <a:bodyPr/>
                    <a:lstStyle/>
                    <a:p>
                      <a:pPr indent="-8890" algn="l">
                        <a:lnSpc>
                          <a:spcPct val="120000"/>
                        </a:lnSpc>
                      </a:pPr>
                      <a:r>
                        <a:rPr lang="en-US" sz="1200">
                          <a:effectLst/>
                        </a:rPr>
                        <a:t>Tính chất đáp ứng tức thời, hoặc yêu cầu đảm bảo lưu thông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788438792"/>
                  </a:ext>
                </a:extLst>
              </a:tr>
              <a:tr h="280682">
                <a:tc>
                  <a:txBody>
                    <a:bodyPr/>
                    <a:lstStyle/>
                    <a:p>
                      <a:pPr indent="-8890" algn="l">
                        <a:lnSpc>
                          <a:spcPct val="120000"/>
                        </a:lnSpc>
                      </a:pPr>
                      <a:r>
                        <a:rPr lang="en-US" sz="1200">
                          <a:effectLst/>
                        </a:rPr>
                        <a:t>Hiệu quả sử dụng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669053063"/>
                  </a:ext>
                </a:extLst>
              </a:tr>
              <a:tr h="280682">
                <a:tc>
                  <a:txBody>
                    <a:bodyPr/>
                    <a:lstStyle/>
                    <a:p>
                      <a:pPr indent="-8890" algn="l">
                        <a:lnSpc>
                          <a:spcPct val="120000"/>
                        </a:lnSpc>
                      </a:pPr>
                      <a:r>
                        <a:rPr lang="en-US" sz="1200">
                          <a:effectLst/>
                        </a:rPr>
                        <a:t>Xử lý bên trong là phức tạp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94827417"/>
                  </a:ext>
                </a:extLst>
              </a:tr>
              <a:tr h="280682">
                <a:tc>
                  <a:txBody>
                    <a:bodyPr/>
                    <a:lstStyle/>
                    <a:p>
                      <a:pPr indent="-8890" algn="l">
                        <a:lnSpc>
                          <a:spcPct val="120000"/>
                        </a:lnSpc>
                      </a:pPr>
                      <a:r>
                        <a:rPr lang="en-US" sz="1200">
                          <a:effectLst/>
                        </a:rPr>
                        <a:t>Khả năng tái sử dụng mã nguồn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17452648"/>
                  </a:ext>
                </a:extLst>
              </a:tr>
              <a:tr h="280682">
                <a:tc>
                  <a:txBody>
                    <a:bodyPr/>
                    <a:lstStyle/>
                    <a:p>
                      <a:pPr indent="-8890" algn="l">
                        <a:lnSpc>
                          <a:spcPct val="120000"/>
                        </a:lnSpc>
                      </a:pPr>
                      <a:r>
                        <a:rPr lang="en-US" sz="1200">
                          <a:effectLst/>
                        </a:rPr>
                        <a:t>Dễ cài đặt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0.5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0.5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21508518"/>
                  </a:ext>
                </a:extLst>
              </a:tr>
              <a:tr h="280682">
                <a:tc>
                  <a:txBody>
                    <a:bodyPr/>
                    <a:lstStyle/>
                    <a:p>
                      <a:pPr indent="-8890" algn="l">
                        <a:lnSpc>
                          <a:spcPct val="120000"/>
                        </a:lnSpc>
                      </a:pPr>
                      <a:r>
                        <a:rPr lang="en-US" sz="1200">
                          <a:effectLst/>
                        </a:rPr>
                        <a:t>Dễ sử dụng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0.5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1.5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15928092"/>
                  </a:ext>
                </a:extLst>
              </a:tr>
              <a:tr h="280682">
                <a:tc>
                  <a:txBody>
                    <a:bodyPr/>
                    <a:lstStyle/>
                    <a:p>
                      <a:pPr indent="-8890" algn="l">
                        <a:lnSpc>
                          <a:spcPct val="120000"/>
                        </a:lnSpc>
                      </a:pPr>
                      <a:r>
                        <a:rPr lang="en-US" sz="1200">
                          <a:effectLst/>
                        </a:rPr>
                        <a:t>Tính khả chuyển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49660298"/>
                  </a:ext>
                </a:extLst>
              </a:tr>
              <a:tr h="280682">
                <a:tc>
                  <a:txBody>
                    <a:bodyPr/>
                    <a:lstStyle/>
                    <a:p>
                      <a:pPr indent="-8890" algn="l">
                        <a:lnSpc>
                          <a:spcPct val="120000"/>
                        </a:lnSpc>
                      </a:pPr>
                      <a:r>
                        <a:rPr lang="en-US" sz="1200">
                          <a:effectLst/>
                        </a:rPr>
                        <a:t>Khả năng dễ thay đổi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023054432"/>
                  </a:ext>
                </a:extLst>
              </a:tr>
              <a:tr h="280682">
                <a:tc>
                  <a:txBody>
                    <a:bodyPr/>
                    <a:lstStyle/>
                    <a:p>
                      <a:pPr indent="-8890" algn="l">
                        <a:lnSpc>
                          <a:spcPct val="120000"/>
                        </a:lnSpc>
                      </a:pPr>
                      <a:r>
                        <a:rPr lang="en-US" sz="1200">
                          <a:effectLst/>
                        </a:rPr>
                        <a:t>Xử lý tương tranh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84618979"/>
                  </a:ext>
                </a:extLst>
              </a:tr>
              <a:tr h="280682">
                <a:tc>
                  <a:txBody>
                    <a:bodyPr/>
                    <a:lstStyle/>
                    <a:p>
                      <a:pPr indent="-8890" algn="l">
                        <a:lnSpc>
                          <a:spcPct val="120000"/>
                        </a:lnSpc>
                      </a:pPr>
                      <a:r>
                        <a:rPr lang="en-US" sz="1200">
                          <a:effectLst/>
                        </a:rPr>
                        <a:t>Có tính bảo mật cao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98030229"/>
                  </a:ext>
                </a:extLst>
              </a:tr>
              <a:tr h="280682">
                <a:tc gridSpan="3">
                  <a:txBody>
                    <a:bodyPr/>
                    <a:lstStyle/>
                    <a:p>
                      <a:pPr algn="r"/>
                      <a:r>
                        <a:rPr lang="en-GB" sz="1300">
                          <a:effectLst/>
                        </a:rPr>
                        <a:t>Tổng TF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dirty="0">
                          <a:effectLst/>
                        </a:rPr>
                        <a:t>29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47645090"/>
                  </a:ext>
                </a:extLst>
              </a:tr>
            </a:tbl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324AC12E-EFF8-F4C7-3E76-8029A1C46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16887C1D-FBFD-D58C-8FE4-349274C90F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0391390"/>
              </p:ext>
            </p:extLst>
          </p:nvPr>
        </p:nvGraphicFramePr>
        <p:xfrm>
          <a:off x="2418080" y="6130572"/>
          <a:ext cx="22225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841500" imgH="292100" progId="Equation.3">
                  <p:embed/>
                </p:oleObj>
              </mc:Choice>
              <mc:Fallback>
                <p:oleObj r:id="rId2" imgW="1841500" imgH="2921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8080" y="6130572"/>
                        <a:ext cx="2222500" cy="35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3">
            <a:extLst>
              <a:ext uri="{FF2B5EF4-FFF2-40B4-BE49-F238E27FC236}">
                <a16:creationId xmlns:a16="http://schemas.microsoft.com/office/drawing/2014/main" id="{72678ED5-13F5-394C-7DF4-0EBE733CE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68400" y="632281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=0.89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8511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B26512-05CC-EEFF-F7E3-B0D0D8E115E6}"/>
              </a:ext>
            </a:extLst>
          </p:cNvPr>
          <p:cNvSpPr txBox="1"/>
          <p:nvPr/>
        </p:nvSpPr>
        <p:spPr>
          <a:xfrm>
            <a:off x="1828800" y="12529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effectLst/>
                <a:latin typeface="Times New Roman" panose="02020603050405020304" pitchFamily="18" charset="0"/>
              </a:rPr>
              <a:t>IV.Tính</a:t>
            </a:r>
            <a:r>
              <a:rPr lang="en-US" sz="18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</a:rPr>
              <a:t>yếu</a:t>
            </a:r>
            <a:r>
              <a:rPr lang="en-US" sz="18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</a:rPr>
              <a:t>tố</a:t>
            </a:r>
            <a:r>
              <a:rPr lang="en-US" sz="18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</a:rPr>
              <a:t>phức</a:t>
            </a:r>
            <a:r>
              <a:rPr lang="en-US" sz="18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</a:rPr>
              <a:t>tạp</a:t>
            </a:r>
            <a:r>
              <a:rPr lang="en-US" sz="18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</a:rPr>
              <a:t>môi</a:t>
            </a:r>
            <a:r>
              <a:rPr lang="en-US" sz="18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</a:rPr>
              <a:t>trường</a:t>
            </a:r>
            <a:endParaRPr lang="en-US" sz="1800" b="1" dirty="0">
              <a:effectLst/>
              <a:latin typeface="VNtimes new roman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7D0CC13-AA07-0B1E-E562-368B3C8B5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349165"/>
              </p:ext>
            </p:extLst>
          </p:nvPr>
        </p:nvGraphicFramePr>
        <p:xfrm>
          <a:off x="2032000" y="2153921"/>
          <a:ext cx="6909752" cy="36949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02836">
                  <a:extLst>
                    <a:ext uri="{9D8B030D-6E8A-4147-A177-3AD203B41FA5}">
                      <a16:colId xmlns:a16="http://schemas.microsoft.com/office/drawing/2014/main" val="192649195"/>
                    </a:ext>
                  </a:extLst>
                </a:gridCol>
                <a:gridCol w="1120882">
                  <a:extLst>
                    <a:ext uri="{9D8B030D-6E8A-4147-A177-3AD203B41FA5}">
                      <a16:colId xmlns:a16="http://schemas.microsoft.com/office/drawing/2014/main" val="164542132"/>
                    </a:ext>
                  </a:extLst>
                </a:gridCol>
                <a:gridCol w="1284933">
                  <a:extLst>
                    <a:ext uri="{9D8B030D-6E8A-4147-A177-3AD203B41FA5}">
                      <a16:colId xmlns:a16="http://schemas.microsoft.com/office/drawing/2014/main" val="909210443"/>
                    </a:ext>
                  </a:extLst>
                </a:gridCol>
                <a:gridCol w="901101">
                  <a:extLst>
                    <a:ext uri="{9D8B030D-6E8A-4147-A177-3AD203B41FA5}">
                      <a16:colId xmlns:a16="http://schemas.microsoft.com/office/drawing/2014/main" val="475197948"/>
                    </a:ext>
                  </a:extLst>
                </a:gridCol>
              </a:tblGrid>
              <a:tr h="706707">
                <a:tc>
                  <a:txBody>
                    <a:bodyPr/>
                    <a:lstStyle/>
                    <a:p>
                      <a:pPr algn="l"/>
                      <a:r>
                        <a:rPr lang="en-GB" sz="1300" dirty="0" err="1">
                          <a:effectLst/>
                        </a:rPr>
                        <a:t>Yếu</a:t>
                      </a:r>
                      <a:r>
                        <a:rPr lang="en-GB" sz="1300" dirty="0">
                          <a:effectLst/>
                        </a:rPr>
                        <a:t> </a:t>
                      </a:r>
                      <a:r>
                        <a:rPr lang="en-GB" sz="1300" dirty="0" err="1">
                          <a:effectLst/>
                        </a:rPr>
                        <a:t>tố</a:t>
                      </a:r>
                      <a:r>
                        <a:rPr lang="en-GB" sz="1300" dirty="0">
                          <a:effectLst/>
                        </a:rPr>
                        <a:t> </a:t>
                      </a:r>
                      <a:r>
                        <a:rPr lang="en-GB" sz="1300" dirty="0" err="1">
                          <a:effectLst/>
                        </a:rPr>
                        <a:t>môi</a:t>
                      </a:r>
                      <a:r>
                        <a:rPr lang="en-GB" sz="1300" dirty="0">
                          <a:effectLst/>
                        </a:rPr>
                        <a:t> </a:t>
                      </a:r>
                      <a:r>
                        <a:rPr lang="en-GB" sz="1300" dirty="0" err="1">
                          <a:effectLst/>
                        </a:rPr>
                        <a:t>trường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300">
                          <a:effectLst/>
                        </a:rPr>
                        <a:t>Trọng số</a:t>
                      </a:r>
                      <a:endParaRPr lang="en-US" sz="1300">
                        <a:effectLst/>
                      </a:endParaRPr>
                    </a:p>
                    <a:p>
                      <a:pPr algn="ctr"/>
                      <a:r>
                        <a:rPr lang="en-GB" sz="1300">
                          <a:effectLst/>
                        </a:rPr>
                        <a:t>(W</a:t>
                      </a:r>
                      <a:r>
                        <a:rPr lang="en-GB" sz="1300" baseline="-25000">
                          <a:effectLst/>
                        </a:rPr>
                        <a:t>i</a:t>
                      </a:r>
                      <a:r>
                        <a:rPr lang="en-GB" sz="1300">
                          <a:effectLst/>
                        </a:rPr>
                        <a:t>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Giá trị xếp hạng (AV</a:t>
                      </a:r>
                      <a:r>
                        <a:rPr lang="en-GB" sz="1300" baseline="-25000">
                          <a:effectLst/>
                        </a:rPr>
                        <a:t>i</a:t>
                      </a:r>
                      <a:r>
                        <a:rPr lang="en-GB" sz="1300">
                          <a:effectLst/>
                        </a:rPr>
                        <a:t>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Tổng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97638720"/>
                  </a:ext>
                </a:extLst>
              </a:tr>
              <a:tr h="332027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en-GB" sz="1000">
                          <a:effectLst/>
                        </a:rPr>
                        <a:t>Quen thuộc với UML, RUP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300" kern="1200">
                          <a:effectLst/>
                        </a:rPr>
                        <a:t>1.5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dirty="0">
                          <a:effectLst/>
                        </a:rPr>
                        <a:t>2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09979337"/>
                  </a:ext>
                </a:extLst>
              </a:tr>
              <a:tr h="332027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en-GB" sz="1000" kern="1200">
                          <a:effectLst/>
                        </a:rPr>
                        <a:t>Có kinh nghiệm về ứng dụng tương tự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300" kern="1200">
                          <a:effectLst/>
                        </a:rPr>
                        <a:t>0.5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1.5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686311337"/>
                  </a:ext>
                </a:extLst>
              </a:tr>
              <a:tr h="332027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en-GB" sz="1000" kern="1200">
                          <a:effectLst/>
                        </a:rPr>
                        <a:t>Có kinh nghiệm về hướng đối tượng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300" kern="12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629243618"/>
                  </a:ext>
                </a:extLst>
              </a:tr>
              <a:tr h="332027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en-GB" sz="1000" kern="1200">
                          <a:effectLst/>
                        </a:rPr>
                        <a:t>Có khả năng lảnh đạo nhóm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300" kern="1200">
                          <a:effectLst/>
                        </a:rPr>
                        <a:t>0.5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172858143"/>
                  </a:ext>
                </a:extLst>
              </a:tr>
              <a:tr h="332027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en-GB" sz="1000" kern="1200">
                          <a:effectLst/>
                        </a:rPr>
                        <a:t>Có động lực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300" kern="12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39205626"/>
                  </a:ext>
                </a:extLst>
              </a:tr>
              <a:tr h="332027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en-GB" sz="1000" kern="1200">
                          <a:effectLst/>
                        </a:rPr>
                        <a:t>Độ ổn định của các yêu cầu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300" kern="12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921741444"/>
                  </a:ext>
                </a:extLst>
              </a:tr>
              <a:tr h="332027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en-GB" sz="1000" kern="1200">
                          <a:effectLst/>
                        </a:rPr>
                        <a:t>Có nhân viên làm việc bán thời gian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300" kern="1200">
                          <a:effectLst/>
                        </a:rPr>
                        <a:t>-1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-1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565768614"/>
                  </a:ext>
                </a:extLst>
              </a:tr>
              <a:tr h="332027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en-GB" sz="1000" kern="1200">
                          <a:effectLst/>
                        </a:rPr>
                        <a:t>Dùng ngôn ngữ lập trình có độ khó cao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300" kern="1200">
                          <a:effectLst/>
                        </a:rPr>
                        <a:t>-1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-1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873366561"/>
                  </a:ext>
                </a:extLst>
              </a:tr>
              <a:tr h="332027">
                <a:tc gridSpan="3">
                  <a:txBody>
                    <a:bodyPr/>
                    <a:lstStyle/>
                    <a:p>
                      <a:pPr algn="r"/>
                      <a:r>
                        <a:rPr lang="en-GB" sz="1300">
                          <a:effectLst/>
                        </a:rPr>
                        <a:t>Tổng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9530" marR="49530" marT="698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dirty="0">
                          <a:effectLst/>
                        </a:rPr>
                        <a:t>13.5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06451296"/>
                  </a:ext>
                </a:extLst>
              </a:tr>
            </a:tbl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BC862913-222C-2BAB-C50C-878E8D1E1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2000" y="611632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E95C945-E8E3-4A2B-35C9-3B0BD20B5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2000" y="5689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52DE268D-5CAC-AB42-2846-ECCDB617E7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4273762"/>
              </p:ext>
            </p:extLst>
          </p:nvPr>
        </p:nvGraphicFramePr>
        <p:xfrm>
          <a:off x="2032000" y="6146800"/>
          <a:ext cx="2101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739900" imgH="292100" progId="Equation.3">
                  <p:embed/>
                </p:oleObj>
              </mc:Choice>
              <mc:Fallback>
                <p:oleObj r:id="rId2" imgW="1739900" imgH="2921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2000" y="6146800"/>
                        <a:ext cx="2101850" cy="35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5">
            <a:extLst>
              <a:ext uri="{FF2B5EF4-FFF2-40B4-BE49-F238E27FC236}">
                <a16:creationId xmlns:a16="http://schemas.microsoft.com/office/drawing/2014/main" id="{94A38C9B-2B61-DE57-93C6-344ABE2A84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645920" y="6299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= 0.735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2781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CC2827-0BDD-CA1A-DE18-A9DFB534E9CF}"/>
              </a:ext>
            </a:extLst>
          </p:cNvPr>
          <p:cNvSpPr txBox="1"/>
          <p:nvPr/>
        </p:nvSpPr>
        <p:spPr>
          <a:xfrm>
            <a:off x="2133600" y="122668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effectLst/>
                <a:latin typeface="Times New Roman" panose="02020603050405020304" pitchFamily="18" charset="0"/>
              </a:rPr>
              <a:t>V.Tính</a:t>
            </a:r>
            <a:r>
              <a:rPr lang="en-US" sz="18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</a:rPr>
              <a:t>giá</a:t>
            </a:r>
            <a:r>
              <a:rPr lang="en-US" sz="18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</a:rPr>
              <a:t>trị</a:t>
            </a:r>
            <a:r>
              <a:rPr lang="en-US" sz="18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</a:rPr>
              <a:t>điểm</a:t>
            </a:r>
            <a:r>
              <a:rPr lang="en-US" sz="18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</a:rPr>
              <a:t>trường</a:t>
            </a:r>
            <a:r>
              <a:rPr lang="en-US" sz="18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</a:rPr>
              <a:t>hợp</a:t>
            </a:r>
            <a:r>
              <a:rPr lang="en-US" sz="18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</a:rPr>
              <a:t>sử</a:t>
            </a:r>
            <a:r>
              <a:rPr lang="en-US" sz="18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</a:rPr>
              <a:t>dụng</a:t>
            </a:r>
            <a:r>
              <a:rPr lang="en-US" sz="18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</a:rPr>
              <a:t>điều</a:t>
            </a:r>
            <a:r>
              <a:rPr lang="en-US" sz="18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</a:rPr>
              <a:t>chỉnh</a:t>
            </a:r>
            <a:r>
              <a:rPr lang="en-US" sz="1800" b="1" dirty="0">
                <a:effectLst/>
                <a:latin typeface="Times New Roman" panose="02020603050405020304" pitchFamily="18" charset="0"/>
              </a:rPr>
              <a:t> (UCP)</a:t>
            </a:r>
            <a:endParaRPr lang="en-US" sz="1800" b="1" dirty="0">
              <a:effectLst/>
              <a:latin typeface="VNtimes new roman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7B62E80-9404-20D5-CAC0-5FA9644D8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5840" y="159182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2206454-9C8E-9A77-4A69-445611D378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493970"/>
              </p:ext>
            </p:extLst>
          </p:nvPr>
        </p:nvGraphicFramePr>
        <p:xfrm>
          <a:off x="2204720" y="2049026"/>
          <a:ext cx="2184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662978" imgH="177723" progId="Equation.3">
                  <p:embed/>
                </p:oleObj>
              </mc:Choice>
              <mc:Fallback>
                <p:oleObj r:id="rId2" imgW="1662978" imgH="177723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4720" y="2049026"/>
                        <a:ext cx="2184400" cy="22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3">
            <a:extLst>
              <a:ext uri="{FF2B5EF4-FFF2-40B4-BE49-F238E27FC236}">
                <a16:creationId xmlns:a16="http://schemas.microsoft.com/office/drawing/2014/main" id="{592F3399-8607-5A7A-B6B4-B0605D6D12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12800" y="217781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=155*0.89*0.735 ~ 101.4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DE41D-6BBE-0E33-C8C4-766C2D739101}"/>
              </a:ext>
            </a:extLst>
          </p:cNvPr>
          <p:cNvSpPr txBox="1"/>
          <p:nvPr/>
        </p:nvSpPr>
        <p:spPr>
          <a:xfrm>
            <a:off x="2204720" y="2450346"/>
            <a:ext cx="7198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effectLst/>
                <a:latin typeface="Times New Roman" panose="02020603050405020304" pitchFamily="18" charset="0"/>
              </a:rPr>
              <a:t>VI.Ước</a:t>
            </a:r>
            <a:r>
              <a:rPr lang="en-US" sz="18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</a:rPr>
              <a:t>lượng</a:t>
            </a:r>
            <a:r>
              <a:rPr lang="en-US" sz="18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</a:rPr>
              <a:t>nỗ</a:t>
            </a:r>
            <a:r>
              <a:rPr lang="en-US" sz="18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</a:rPr>
              <a:t>lực</a:t>
            </a:r>
            <a:r>
              <a:rPr lang="en-US" sz="1800" b="1" dirty="0">
                <a:effectLst/>
                <a:latin typeface="Times New Roman" panose="02020603050405020304" pitchFamily="18" charset="0"/>
              </a:rPr>
              <a:t> </a:t>
            </a:r>
            <a:endParaRPr lang="en-US" sz="1800" b="1" dirty="0">
              <a:effectLst/>
              <a:latin typeface="VN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6CE157-A10C-9FCC-DF33-8D96298534B0}"/>
              </a:ext>
            </a:extLst>
          </p:cNvPr>
          <p:cNvSpPr txBox="1"/>
          <p:nvPr/>
        </p:nvSpPr>
        <p:spPr>
          <a:xfrm>
            <a:off x="1993900" y="2992398"/>
            <a:ext cx="7198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/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Mỗi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điểm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chức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chỉnh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20 p-h (person-hour)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9301911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17E39-80B0-2B36-69DE-F7B9426D5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b="1" kern="0" dirty="0">
                <a:effectLst/>
                <a:latin typeface="Times New Roman" panose="02020603050405020304" pitchFamily="18" charset="0"/>
              </a:rPr>
              <a:t>CHƯƠNG 3: BÁO CÁO LẬP KẾ HOẠCH</a:t>
            </a:r>
            <a:br>
              <a:rPr lang="en-US" sz="1800" b="1" kern="0" dirty="0">
                <a:effectLst/>
                <a:latin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74B24B-50AF-7FDB-7C38-7BB2D89F1ACC}"/>
              </a:ext>
            </a:extLst>
          </p:cNvPr>
          <p:cNvSpPr txBox="1"/>
          <p:nvPr/>
        </p:nvSpPr>
        <p:spPr>
          <a:xfrm>
            <a:off x="2895600" y="1641555"/>
            <a:ext cx="6471920" cy="4797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Mục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tiêu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"/>
            </a:pP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"/>
            </a:pP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Ước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tương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đối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hoàn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"/>
            </a:pP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Cấu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trúc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"/>
            </a:pP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Cấu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trúc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chia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việc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WBS</a:t>
            </a: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"/>
            </a:pP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Ước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lượng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thời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gian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"/>
            </a:pP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Ước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lượng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chi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phí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"/>
            </a:pP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Lập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lịch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biểu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"/>
            </a:pP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bổ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nguyên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8734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BC078-0912-C233-BDE0-18769F7B0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b="1" dirty="0" err="1">
                <a:effectLst/>
                <a:latin typeface="Times New Roman" panose="02020603050405020304" pitchFamily="18" charset="0"/>
              </a:rPr>
              <a:t>I.Cấu</a:t>
            </a:r>
            <a:r>
              <a:rPr lang="en-US" sz="18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</a:rPr>
              <a:t>trúc</a:t>
            </a:r>
            <a:r>
              <a:rPr lang="en-US" sz="18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</a:rPr>
              <a:t>phân</a:t>
            </a:r>
            <a:r>
              <a:rPr lang="en-US" sz="1800" b="1" dirty="0">
                <a:effectLst/>
                <a:latin typeface="Times New Roman" panose="02020603050405020304" pitchFamily="18" charset="0"/>
              </a:rPr>
              <a:t> chia </a:t>
            </a:r>
            <a:r>
              <a:rPr lang="en-US" sz="1800" b="1" dirty="0" err="1">
                <a:effectLst/>
                <a:latin typeface="Times New Roman" panose="02020603050405020304" pitchFamily="18" charset="0"/>
              </a:rPr>
              <a:t>công</a:t>
            </a:r>
            <a:r>
              <a:rPr lang="en-US" sz="18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</a:rPr>
              <a:t>việc</a:t>
            </a:r>
            <a:r>
              <a:rPr lang="en-US" sz="1800" b="1" dirty="0">
                <a:effectLst/>
                <a:latin typeface="Times New Roman" panose="02020603050405020304" pitchFamily="18" charset="0"/>
              </a:rPr>
              <a:t> WBS</a:t>
            </a:r>
            <a:br>
              <a:rPr lang="en-US" sz="1800" b="1" dirty="0">
                <a:effectLst/>
                <a:latin typeface="VNtimes new roman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9D353-06B8-4C37-1A24-EAED2AA28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1.Cấu </a:t>
            </a:r>
            <a:r>
              <a:rPr lang="en-US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outline</a:t>
            </a:r>
            <a:endParaRPr lang="en-US" sz="1800" b="1" dirty="0">
              <a:effectLst/>
              <a:latin typeface="Calibri Light" panose="020F03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Website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trí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thất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tích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yêu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mềm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tích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Cài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đặt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Kiểm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thử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phẩm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4260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AEE20C6-304C-6833-C8E6-9A45D988289E}"/>
              </a:ext>
            </a:extLst>
          </p:cNvPr>
          <p:cNvSpPr txBox="1"/>
          <p:nvPr/>
        </p:nvSpPr>
        <p:spPr>
          <a:xfrm>
            <a:off x="2519680" y="10599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2.Cấu </a:t>
            </a:r>
            <a:r>
              <a:rPr lang="en-US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endParaRPr lang="en-US" sz="1800" b="1" dirty="0">
              <a:effectLst/>
              <a:latin typeface="Calibri Light" panose="020F03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42C0BDD-B7FF-EB2E-D577-17A2BA3688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9680" y="149022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265" name="Picture 1">
            <a:extLst>
              <a:ext uri="{FF2B5EF4-FFF2-40B4-BE49-F238E27FC236}">
                <a16:creationId xmlns:a16="http://schemas.microsoft.com/office/drawing/2014/main" id="{7375063F-459C-FEB7-E3C1-EBE5F761F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680" y="1490226"/>
            <a:ext cx="5718175" cy="477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ECD24B-84C6-4AEA-C801-FB6680DE89E3}"/>
              </a:ext>
            </a:extLst>
          </p:cNvPr>
          <p:cNvSpPr txBox="1"/>
          <p:nvPr/>
        </p:nvSpPr>
        <p:spPr>
          <a:xfrm>
            <a:off x="2141855" y="62701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cây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cấu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trúc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chia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WBS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9305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F25B7-ABEA-A852-B94C-DFEA277D5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1046479"/>
            <a:ext cx="8610600" cy="690881"/>
          </a:xfrm>
        </p:spPr>
        <p:txBody>
          <a:bodyPr>
            <a:normAutofit fontScale="90000"/>
          </a:bodyPr>
          <a:lstStyle/>
          <a:p>
            <a:pPr algn="l"/>
            <a:r>
              <a:rPr lang="en-US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3.Ước </a:t>
            </a:r>
            <a:r>
              <a:rPr lang="en-US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br>
              <a:rPr lang="en-US" sz="1800" b="1" dirty="0">
                <a:effectLst/>
                <a:latin typeface="Calibri Light" panose="020F03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4075F-5C6A-A916-68E0-D8423B60C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740" y="1963583"/>
            <a:ext cx="2788920" cy="4024125"/>
          </a:xfrm>
        </p:spPr>
        <p:txBody>
          <a:bodyPr>
            <a:normAutofit fontScale="77500" lnSpcReduction="20000"/>
          </a:bodyPr>
          <a:lstStyle/>
          <a:p>
            <a:pPr marL="228600"/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Module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sản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phẩm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Output:1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Input:3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Files:1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Interfaces:1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Queries:3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/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Module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Output:1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Input:3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Files:1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Interfaces:1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Queries:3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38C03C5-DF8A-8E6D-56E5-48F2A47D5D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35339"/>
              </p:ext>
            </p:extLst>
          </p:nvPr>
        </p:nvGraphicFramePr>
        <p:xfrm>
          <a:off x="4381500" y="1963583"/>
          <a:ext cx="5321300" cy="31672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8676">
                  <a:extLst>
                    <a:ext uri="{9D8B030D-6E8A-4147-A177-3AD203B41FA5}">
                      <a16:colId xmlns:a16="http://schemas.microsoft.com/office/drawing/2014/main" val="3031670463"/>
                    </a:ext>
                  </a:extLst>
                </a:gridCol>
                <a:gridCol w="935130">
                  <a:extLst>
                    <a:ext uri="{9D8B030D-6E8A-4147-A177-3AD203B41FA5}">
                      <a16:colId xmlns:a16="http://schemas.microsoft.com/office/drawing/2014/main" val="251706742"/>
                    </a:ext>
                  </a:extLst>
                </a:gridCol>
                <a:gridCol w="828133">
                  <a:extLst>
                    <a:ext uri="{9D8B030D-6E8A-4147-A177-3AD203B41FA5}">
                      <a16:colId xmlns:a16="http://schemas.microsoft.com/office/drawing/2014/main" val="218720723"/>
                    </a:ext>
                  </a:extLst>
                </a:gridCol>
                <a:gridCol w="1142529">
                  <a:extLst>
                    <a:ext uri="{9D8B030D-6E8A-4147-A177-3AD203B41FA5}">
                      <a16:colId xmlns:a16="http://schemas.microsoft.com/office/drawing/2014/main" val="733757027"/>
                    </a:ext>
                  </a:extLst>
                </a:gridCol>
                <a:gridCol w="1086832">
                  <a:extLst>
                    <a:ext uri="{9D8B030D-6E8A-4147-A177-3AD203B41FA5}">
                      <a16:colId xmlns:a16="http://schemas.microsoft.com/office/drawing/2014/main" val="1107639740"/>
                    </a:ext>
                  </a:extLst>
                </a:gridCol>
              </a:tblGrid>
              <a:tr h="351913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Mức Độ Phức Tạp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990096"/>
                  </a:ext>
                </a:extLst>
              </a:tr>
              <a:tr h="703827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Mô Tả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Thấp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Trung Bình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Cao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Tổng cộng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92113523"/>
                  </a:ext>
                </a:extLst>
              </a:tr>
              <a:tr h="351913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Input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x3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x4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x6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18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5999153"/>
                  </a:ext>
                </a:extLst>
              </a:tr>
              <a:tr h="351913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Output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x4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x5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x7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38213360"/>
                  </a:ext>
                </a:extLst>
              </a:tr>
              <a:tr h="351913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Queries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x3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x4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x6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24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31943434"/>
                  </a:ext>
                </a:extLst>
              </a:tr>
              <a:tr h="351913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Files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x7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x10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x15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14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39586901"/>
                  </a:ext>
                </a:extLst>
              </a:tr>
              <a:tr h="351913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Interfaces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x3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x4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x6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65201502"/>
                  </a:ext>
                </a:extLst>
              </a:tr>
              <a:tr h="351913">
                <a:tc gridSpan="4"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Tổng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</a:rPr>
                        <a:t>70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8594412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3B6BEA5-DBEE-86CE-92F3-795FC7FA94D7}"/>
              </a:ext>
            </a:extLst>
          </p:cNvPr>
          <p:cNvSpPr txBox="1"/>
          <p:nvPr/>
        </p:nvSpPr>
        <p:spPr>
          <a:xfrm>
            <a:off x="4152900" y="539274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800" b="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Bảng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tổng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hợp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chức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năng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chưa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điều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chỉnh</a:t>
            </a:r>
            <a:endParaRPr lang="en-US" sz="1050" b="1" dirty="0"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5132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F4C26E9-8741-14D2-BADA-50009CE09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906837"/>
              </p:ext>
            </p:extLst>
          </p:nvPr>
        </p:nvGraphicFramePr>
        <p:xfrm>
          <a:off x="3108960" y="1727200"/>
          <a:ext cx="5913119" cy="44399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84445">
                  <a:extLst>
                    <a:ext uri="{9D8B030D-6E8A-4147-A177-3AD203B41FA5}">
                      <a16:colId xmlns:a16="http://schemas.microsoft.com/office/drawing/2014/main" val="135462608"/>
                    </a:ext>
                  </a:extLst>
                </a:gridCol>
                <a:gridCol w="1128674">
                  <a:extLst>
                    <a:ext uri="{9D8B030D-6E8A-4147-A177-3AD203B41FA5}">
                      <a16:colId xmlns:a16="http://schemas.microsoft.com/office/drawing/2014/main" val="2557799785"/>
                    </a:ext>
                  </a:extLst>
                </a:gridCol>
              </a:tblGrid>
              <a:tr h="252755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14 Yếu tố phức tạp kỹ thuật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0-5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24949961"/>
                  </a:ext>
                </a:extLst>
              </a:tr>
              <a:tr h="281029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Truyền thông dữ liệu (Data Communications)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64948161"/>
                  </a:ext>
                </a:extLst>
              </a:tr>
              <a:tr h="281029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Xử lý dữ liệu phân tán (Distributed Functions)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28542737"/>
                  </a:ext>
                </a:extLst>
              </a:tr>
              <a:tr h="281029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Hiệu năng (Performance)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38464869"/>
                  </a:ext>
                </a:extLst>
              </a:tr>
              <a:tr h="281029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Cấu hình sử dụng cao (Heavily Used Configuration)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16289460"/>
                  </a:ext>
                </a:extLst>
              </a:tr>
              <a:tr h="281029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Tỷ lệ giao dịch (Transaction Rate)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5895486"/>
                  </a:ext>
                </a:extLst>
              </a:tr>
              <a:tr h="281029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Dữ liệu vào trực tuyến (Online Data Entry)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99704352"/>
                  </a:ext>
                </a:extLst>
              </a:tr>
              <a:tr h="281029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Hiệu quả người dùng cuối (End-User Efficiency)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0187158"/>
                  </a:ext>
                </a:extLst>
              </a:tr>
              <a:tr h="281029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Cập nhật dữ liệu trực tuyến (On-line Update)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6304947"/>
                  </a:ext>
                </a:extLst>
              </a:tr>
              <a:tr h="281029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Xử lý phức tạp (Complex Processing)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13949546"/>
                  </a:ext>
                </a:extLst>
              </a:tr>
              <a:tr h="281029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Khả năng dùng lại (Reusability)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06290255"/>
                  </a:ext>
                </a:extLst>
              </a:tr>
              <a:tr h="281029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Dễ cài đặt (Installation Ease)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9420819"/>
                  </a:ext>
                </a:extLst>
              </a:tr>
              <a:tr h="281029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Dễ vận hành (Operational Ease)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87145936"/>
                  </a:ext>
                </a:extLst>
              </a:tr>
              <a:tr h="281029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Đa địa điểm (Multiple Sites)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24127983"/>
                  </a:ext>
                </a:extLst>
              </a:tr>
              <a:tr h="281029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Thay đổi dễ dàng (Facilities Change)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01988480"/>
                  </a:ext>
                </a:extLst>
              </a:tr>
              <a:tr h="252755">
                <a:tc>
                  <a:txBody>
                    <a:bodyPr/>
                    <a:lstStyle/>
                    <a:p>
                      <a:pPr algn="r"/>
                      <a:r>
                        <a:rPr lang="en-US" sz="1300">
                          <a:effectLst/>
                        </a:rPr>
                        <a:t>Tổng trọng số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</a:rPr>
                        <a:t>49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1905666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598EBBE-F7AF-0F3D-28D4-F81B902ED738}"/>
              </a:ext>
            </a:extLst>
          </p:cNvPr>
          <p:cNvSpPr txBox="1"/>
          <p:nvPr/>
        </p:nvSpPr>
        <p:spPr>
          <a:xfrm>
            <a:off x="2468880" y="1080869"/>
            <a:ext cx="7741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/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Vậy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điểm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chức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chưa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điều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chỉnh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(Unadjusted Function Points - UFP): </a:t>
            </a:r>
          </a:p>
        </p:txBody>
      </p:sp>
    </p:spTree>
    <p:extLst>
      <p:ext uri="{BB962C8B-B14F-4D97-AF65-F5344CB8AC3E}">
        <p14:creationId xmlns:p14="http://schemas.microsoft.com/office/powerpoint/2010/main" val="433078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8DC936-CA16-8EBE-9949-C8D808E9D33B}"/>
              </a:ext>
            </a:extLst>
          </p:cNvPr>
          <p:cNvSpPr txBox="1"/>
          <p:nvPr/>
        </p:nvSpPr>
        <p:spPr>
          <a:xfrm>
            <a:off x="2255520" y="1229606"/>
            <a:ext cx="6096000" cy="395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</a:t>
            </a:r>
            <a:r>
              <a:rPr lang="en-US" sz="1800" b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b</a:t>
            </a:r>
            <a:r>
              <a:rPr lang="en-US" sz="1800" b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en-US" sz="1800" b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</a:t>
            </a:r>
            <a:r>
              <a:rPr lang="en-US" sz="1800" b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ở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F2886C-2611-CD09-8670-11A66C6841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103768"/>
              </p:ext>
            </p:extLst>
          </p:nvPr>
        </p:nvGraphicFramePr>
        <p:xfrm>
          <a:off x="2255521" y="2174241"/>
          <a:ext cx="6675119" cy="30886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90389">
                  <a:extLst>
                    <a:ext uri="{9D8B030D-6E8A-4147-A177-3AD203B41FA5}">
                      <a16:colId xmlns:a16="http://schemas.microsoft.com/office/drawing/2014/main" val="3086413038"/>
                    </a:ext>
                  </a:extLst>
                </a:gridCol>
                <a:gridCol w="1171596">
                  <a:extLst>
                    <a:ext uri="{9D8B030D-6E8A-4147-A177-3AD203B41FA5}">
                      <a16:colId xmlns:a16="http://schemas.microsoft.com/office/drawing/2014/main" val="1847804201"/>
                    </a:ext>
                  </a:extLst>
                </a:gridCol>
                <a:gridCol w="1170769">
                  <a:extLst>
                    <a:ext uri="{9D8B030D-6E8A-4147-A177-3AD203B41FA5}">
                      <a16:colId xmlns:a16="http://schemas.microsoft.com/office/drawing/2014/main" val="4163297613"/>
                    </a:ext>
                  </a:extLst>
                </a:gridCol>
                <a:gridCol w="1171596">
                  <a:extLst>
                    <a:ext uri="{9D8B030D-6E8A-4147-A177-3AD203B41FA5}">
                      <a16:colId xmlns:a16="http://schemas.microsoft.com/office/drawing/2014/main" val="641056301"/>
                    </a:ext>
                  </a:extLst>
                </a:gridCol>
                <a:gridCol w="1170769">
                  <a:extLst>
                    <a:ext uri="{9D8B030D-6E8A-4147-A177-3AD203B41FA5}">
                      <a16:colId xmlns:a16="http://schemas.microsoft.com/office/drawing/2014/main" val="2151233241"/>
                    </a:ext>
                  </a:extLst>
                </a:gridCol>
              </a:tblGrid>
              <a:tr h="1276989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Loại dự án phần mềm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a</a:t>
                      </a:r>
                      <a:r>
                        <a:rPr lang="en-US" sz="1300" baseline="-25000">
                          <a:effectLst/>
                        </a:rPr>
                        <a:t>b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b</a:t>
                      </a:r>
                      <a:r>
                        <a:rPr lang="en-US" sz="1300" baseline="-25000">
                          <a:effectLst/>
                        </a:rPr>
                        <a:t>b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c</a:t>
                      </a:r>
                      <a:r>
                        <a:rPr lang="en-US" sz="1300" baseline="-25000">
                          <a:effectLst/>
                        </a:rPr>
                        <a:t>b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d</a:t>
                      </a:r>
                      <a:r>
                        <a:rPr lang="en-US" sz="1300" baseline="-25000">
                          <a:effectLst/>
                        </a:rPr>
                        <a:t>b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2860093"/>
                  </a:ext>
                </a:extLst>
              </a:tr>
              <a:tr h="603883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Organic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2,4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1,05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2,5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0,38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34314865"/>
                  </a:ext>
                </a:extLst>
              </a:tr>
              <a:tr h="603883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Semi-detached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3,0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1,12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2,5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0,35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03184368"/>
                  </a:ext>
                </a:extLst>
              </a:tr>
              <a:tr h="603883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Embedded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3,6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1,20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2,5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 dirty="0">
                          <a:effectLst/>
                        </a:rPr>
                        <a:t>0,32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45999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14756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C1172-441E-0D27-A22C-A99D0BD9C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NỘI DỤNG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A412D-21EE-EC4B-3169-9651B872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kern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CHƯƠNG 1: BÁO CÁO QUẢN LÝ PHẠM VI</a:t>
            </a:r>
          </a:p>
          <a:p>
            <a:r>
              <a:rPr lang="en-US" sz="1800" b="1" kern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CHƯƠNG 2: BÁO CÁO ƯỚC LƯỢNG </a:t>
            </a:r>
          </a:p>
          <a:p>
            <a:r>
              <a:rPr lang="en-US" sz="1800" b="1" kern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CHƯƠNG 3: BÁO CÁO LẬP KẾ HOẠCH</a:t>
            </a:r>
          </a:p>
          <a:p>
            <a:r>
              <a:rPr lang="en-US" sz="1800" b="1" kern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CHƯƠNG 4: MỘT SỐ KẾT QUẢ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802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11F537-C3FE-9409-D4F9-31BC3802F2A4}"/>
              </a:ext>
            </a:extLst>
          </p:cNvPr>
          <p:cNvSpPr txBox="1"/>
          <p:nvPr/>
        </p:nvSpPr>
        <p:spPr>
          <a:xfrm>
            <a:off x="2834640" y="8770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4.Ước </a:t>
            </a:r>
            <a:r>
              <a:rPr lang="en-US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endParaRPr lang="en-US" sz="1800" b="1" dirty="0">
              <a:effectLst/>
              <a:latin typeface="Calibri Light" panose="020F03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E7529A-3C4D-5F16-4B97-192E1D5D38C9}"/>
              </a:ext>
            </a:extLst>
          </p:cNvPr>
          <p:cNvSpPr txBox="1"/>
          <p:nvPr/>
        </p:nvSpPr>
        <p:spPr>
          <a:xfrm>
            <a:off x="3779520" y="1246386"/>
            <a:ext cx="6228080" cy="5883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Ước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lượng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thời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hoàn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thành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án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website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bán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hang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trí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nội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thất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chi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tiết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như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"/>
            </a:pPr>
            <a:r>
              <a:rPr lang="en-US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1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 </a:t>
            </a:r>
            <a:r>
              <a:rPr lang="en-US" sz="11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1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/4 </a:t>
            </a:r>
            <a:r>
              <a:rPr lang="en-US" sz="11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+"/>
            </a:pP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11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/4 </a:t>
            </a:r>
            <a:r>
              <a:rPr lang="en-US" sz="11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+"/>
            </a:pP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11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/4 </a:t>
            </a:r>
            <a:r>
              <a:rPr lang="en-US" sz="11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+"/>
            </a:pP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11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/4 </a:t>
            </a:r>
            <a:r>
              <a:rPr lang="en-US" sz="11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"/>
            </a:pPr>
            <a:r>
              <a:rPr lang="en-US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1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 </a:t>
            </a:r>
            <a:r>
              <a:rPr lang="en-US" sz="11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1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/4 </a:t>
            </a:r>
            <a:r>
              <a:rPr lang="en-US" sz="11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+"/>
            </a:pP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11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/4 </a:t>
            </a:r>
            <a:r>
              <a:rPr lang="en-US" sz="11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+"/>
            </a:pP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hoá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11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/4 </a:t>
            </a:r>
            <a:r>
              <a:rPr lang="en-US" sz="11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"/>
            </a:pPr>
            <a:r>
              <a:rPr lang="en-US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1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12 </a:t>
            </a:r>
            <a:r>
              <a:rPr lang="en-US" sz="11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1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/4 </a:t>
            </a:r>
            <a:r>
              <a:rPr lang="en-US" sz="11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+"/>
            </a:pP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11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/4 </a:t>
            </a:r>
            <a:r>
              <a:rPr lang="en-US" sz="11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+"/>
            </a:pP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sz="11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/2 </a:t>
            </a:r>
            <a:r>
              <a:rPr lang="en-US" sz="11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+"/>
            </a:pP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sz="11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/2 </a:t>
            </a:r>
            <a:r>
              <a:rPr lang="en-US" sz="11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+"/>
            </a:pP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sz="11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/1 </a:t>
            </a:r>
            <a:r>
              <a:rPr lang="en-US" sz="11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endParaRPr lang="en-US" sz="1100" b="1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+"/>
            </a:pP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7 </a:t>
            </a:r>
            <a:r>
              <a:rPr lang="en-US" sz="11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/5 </a:t>
            </a:r>
            <a:r>
              <a:rPr lang="en-US" sz="11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"/>
            </a:pP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97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157441-B7BF-A421-B1A7-A2C551AC29BE}"/>
              </a:ext>
            </a:extLst>
          </p:cNvPr>
          <p:cNvSpPr txBox="1"/>
          <p:nvPr/>
        </p:nvSpPr>
        <p:spPr>
          <a:xfrm>
            <a:off x="3820160" y="1542446"/>
            <a:ext cx="7518400" cy="4649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"/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Cài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18 </a:t>
            </a:r>
            <a:r>
              <a:rPr lang="en-US" sz="12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/5 </a:t>
            </a:r>
            <a:r>
              <a:rPr lang="en-US" sz="12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+"/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1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/5 </a:t>
            </a:r>
            <a:r>
              <a:rPr lang="en-US" sz="1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+"/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6 </a:t>
            </a:r>
            <a:r>
              <a:rPr lang="en-US" sz="1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/1 </a:t>
            </a:r>
            <a:r>
              <a:rPr lang="en-US" sz="1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+"/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module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9 </a:t>
            </a:r>
            <a:r>
              <a:rPr lang="en-US" sz="1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/1 </a:t>
            </a:r>
            <a:r>
              <a:rPr lang="en-US" sz="1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+"/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module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en-US" sz="1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/1 </a:t>
            </a:r>
            <a:r>
              <a:rPr lang="en-US" sz="1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+"/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module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15 </a:t>
            </a:r>
            <a:r>
              <a:rPr lang="en-US" sz="1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/1 </a:t>
            </a:r>
            <a:r>
              <a:rPr lang="en-US" sz="1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+"/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module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15 </a:t>
            </a:r>
            <a:r>
              <a:rPr lang="en-US" sz="1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/1 </a:t>
            </a:r>
            <a:r>
              <a:rPr lang="en-US" sz="1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+"/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module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thoại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15 </a:t>
            </a:r>
            <a:r>
              <a:rPr lang="en-US" sz="1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/1 </a:t>
            </a:r>
            <a:r>
              <a:rPr lang="en-US" sz="1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+"/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module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en-US" sz="1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/1 </a:t>
            </a:r>
            <a:r>
              <a:rPr lang="en-US" sz="1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+"/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1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/4 </a:t>
            </a:r>
            <a:r>
              <a:rPr lang="en-US" sz="1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"/>
            </a:pP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870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FCDD780-F296-9191-852F-6420355B206D}"/>
              </a:ext>
            </a:extLst>
          </p:cNvPr>
          <p:cNvSpPr txBox="1"/>
          <p:nvPr/>
        </p:nvSpPr>
        <p:spPr>
          <a:xfrm>
            <a:off x="3048000" y="1176294"/>
            <a:ext cx="6096000" cy="2059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"/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thử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 </a:t>
            </a:r>
            <a:r>
              <a:rPr lang="en-US" sz="12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/4người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+"/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sz="1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/4 </a:t>
            </a:r>
            <a:r>
              <a:rPr lang="en-US" sz="1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+"/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sz="1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/4 </a:t>
            </a:r>
            <a:r>
              <a:rPr lang="en-US" sz="1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+"/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US" sz="1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/4 </a:t>
            </a:r>
            <a:r>
              <a:rPr lang="en-US" sz="1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+"/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chấp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sz="1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/4 </a:t>
            </a:r>
            <a:r>
              <a:rPr lang="en-US" sz="1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BBFBA3-0958-03F6-98B4-48E3E08A9263}"/>
              </a:ext>
            </a:extLst>
          </p:cNvPr>
          <p:cNvSpPr txBox="1"/>
          <p:nvPr/>
        </p:nvSpPr>
        <p:spPr>
          <a:xfrm>
            <a:off x="3048000" y="3532533"/>
            <a:ext cx="6096000" cy="1523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"/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 </a:t>
            </a:r>
            <a:r>
              <a:rPr lang="en-US" sz="12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/4 </a:t>
            </a:r>
            <a:r>
              <a:rPr lang="en-US" sz="12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+"/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1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/4 </a:t>
            </a:r>
            <a:r>
              <a:rPr lang="en-US" sz="1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+"/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1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/4 </a:t>
            </a:r>
            <a:r>
              <a:rPr lang="en-US" sz="1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Tổng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thời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hoàn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thành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án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50 </a:t>
            </a:r>
            <a:r>
              <a:rPr lang="en-US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ngày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4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thành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viên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2768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BE30FC0-D4D4-3AFF-5076-6FB270486366}"/>
              </a:ext>
            </a:extLst>
          </p:cNvPr>
          <p:cNvSpPr txBox="1"/>
          <p:nvPr/>
        </p:nvSpPr>
        <p:spPr>
          <a:xfrm>
            <a:off x="3535680" y="6958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5.Ước </a:t>
            </a:r>
            <a:r>
              <a:rPr lang="en-US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endParaRPr lang="en-US" sz="1800" b="1" dirty="0">
              <a:effectLst/>
              <a:latin typeface="Calibri Light" panose="020F03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0799DDC-6CE7-9D61-4F2F-59603B875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154432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5361" name="Picture 1">
            <a:extLst>
              <a:ext uri="{FF2B5EF4-FFF2-40B4-BE49-F238E27FC236}">
                <a16:creationId xmlns:a16="http://schemas.microsoft.com/office/drawing/2014/main" id="{645CEED8-3F5C-F35E-C13E-C8B51F3FF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520" y="1185426"/>
            <a:ext cx="5718175" cy="477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DE704E-95E3-847C-7099-F8C995B57145}"/>
              </a:ext>
            </a:extLst>
          </p:cNvPr>
          <p:cNvSpPr txBox="1"/>
          <p:nvPr/>
        </p:nvSpPr>
        <p:spPr>
          <a:xfrm>
            <a:off x="3204527" y="5965389"/>
            <a:ext cx="520192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cây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cấu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trúc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ước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lượng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chi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phí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tổng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án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2BD0F0-660B-4002-FD09-42275EF8FD36}"/>
              </a:ext>
            </a:extLst>
          </p:cNvPr>
          <p:cNvSpPr txBox="1"/>
          <p:nvPr/>
        </p:nvSpPr>
        <p:spPr>
          <a:xfrm>
            <a:off x="690880" y="6406724"/>
            <a:ext cx="10810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Như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vậy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tổng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chi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phí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hoàn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thành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đề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12.500.000 VND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trăm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nghìn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Việt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Nam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476026"/>
      </p:ext>
    </p:extLst>
  </p:cSld>
  <p:clrMapOvr>
    <a:masterClrMapping/>
  </p:clrMapOvr>
  <p:transition spd="slow">
    <p:wheel spokes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9CDA768-A2C9-F4BE-8061-9C36C5DBA754}"/>
              </a:ext>
            </a:extLst>
          </p:cNvPr>
          <p:cNvSpPr txBox="1"/>
          <p:nvPr/>
        </p:nvSpPr>
        <p:spPr>
          <a:xfrm>
            <a:off x="3180080" y="8567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6.Lập </a:t>
            </a:r>
            <a:r>
              <a:rPr lang="en-US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800" b="1" dirty="0">
              <a:effectLst/>
              <a:latin typeface="Calibri Light" panose="020F03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0A0B13-6F62-C163-937C-4ECE5DE52223}"/>
              </a:ext>
            </a:extLst>
          </p:cNvPr>
          <p:cNvSpPr txBox="1"/>
          <p:nvPr/>
        </p:nvSpPr>
        <p:spPr>
          <a:xfrm>
            <a:off x="314960" y="1415395"/>
            <a:ext cx="5008880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nguồn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nhân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lực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5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nhóm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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Ngọc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Trâm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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Huỳnh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Kim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Ngân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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Võ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Minh Nghi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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Lê Thanh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Phong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cùng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thời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bổ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nguồn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lực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ở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2. Sau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đây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chúng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tôi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lập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lịch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biểu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bao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gồm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thời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nhân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lực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đảm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nhân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 Chi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như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sơ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dưới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6B044F0A-0673-C9B7-27E6-69B22AA65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070" y="1415395"/>
            <a:ext cx="5622290" cy="5036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F7FC24-29F8-A8F0-E2B9-01D91548CBA9}"/>
              </a:ext>
            </a:extLst>
          </p:cNvPr>
          <p:cNvSpPr txBox="1"/>
          <p:nvPr/>
        </p:nvSpPr>
        <p:spPr>
          <a:xfrm>
            <a:off x="5619750" y="6451600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sơ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Gantt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bổ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thời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nhân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lực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b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17839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8AB9807C-03EA-682A-E51D-EB4DEBDFC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872" y="1168400"/>
            <a:ext cx="7374255" cy="475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1E4BAE-9198-A74E-BF88-40865DB68C8E}"/>
              </a:ext>
            </a:extLst>
          </p:cNvPr>
          <p:cNvSpPr txBox="1"/>
          <p:nvPr/>
        </p:nvSpPr>
        <p:spPr>
          <a:xfrm>
            <a:off x="2789872" y="61805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sơ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Gantt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bổ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thời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nhân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lực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92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3EA6E5-4D95-727A-946F-92D7549BA6FB}"/>
              </a:ext>
            </a:extLst>
          </p:cNvPr>
          <p:cNvSpPr txBox="1"/>
          <p:nvPr/>
        </p:nvSpPr>
        <p:spPr>
          <a:xfrm>
            <a:off x="3034030" y="8573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7.Phân </a:t>
            </a:r>
            <a:r>
              <a:rPr lang="en-US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bổ</a:t>
            </a:r>
            <a:r>
              <a:rPr lang="en-US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endParaRPr lang="en-US" sz="1800" b="1" dirty="0">
              <a:effectLst/>
              <a:latin typeface="Calibri Light" panose="020F03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7A189172-CAEB-34F3-888D-7E42BA317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030" y="1328313"/>
            <a:ext cx="6445250" cy="500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66BC7C-3904-6503-7F51-B8D50DDFBCAA}"/>
              </a:ext>
            </a:extLst>
          </p:cNvPr>
          <p:cNvSpPr txBox="1"/>
          <p:nvPr/>
        </p:nvSpPr>
        <p:spPr>
          <a:xfrm>
            <a:off x="3208655" y="6438900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sơ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Gantt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bổ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nguyên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460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73E86B52-DF24-D47F-7FE9-28E0A570E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360" y="1524000"/>
            <a:ext cx="1378502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9457" name="Picture 1">
            <a:extLst>
              <a:ext uri="{FF2B5EF4-FFF2-40B4-BE49-F238E27FC236}">
                <a16:creationId xmlns:a16="http://schemas.microsoft.com/office/drawing/2014/main" id="{9E4529E5-AA9D-7276-1116-AB1BA70F7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758" y="1310640"/>
            <a:ext cx="7155128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2FB9E7-98E9-75B5-90D2-0AEB20AE4015}"/>
              </a:ext>
            </a:extLst>
          </p:cNvPr>
          <p:cNvSpPr txBox="1"/>
          <p:nvPr/>
        </p:nvSpPr>
        <p:spPr>
          <a:xfrm>
            <a:off x="2777758" y="6086475"/>
            <a:ext cx="7127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sơ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Gantt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bổ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nguyên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432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7A076-E4B2-06FC-6A87-990B1684F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b="1" kern="0" dirty="0">
                <a:effectLst/>
                <a:latin typeface="Times New Roman" panose="02020603050405020304" pitchFamily="18" charset="0"/>
              </a:rPr>
              <a:t>CHƯƠNG 4: MỘT SỐ KẾT QUẢ</a:t>
            </a:r>
            <a:br>
              <a:rPr lang="en-US" sz="1800" b="1" kern="0" dirty="0">
                <a:effectLst/>
                <a:latin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1E0293-F1B4-7703-46D0-B09A159D231B}"/>
              </a:ext>
            </a:extLst>
          </p:cNvPr>
          <p:cNvSpPr txBox="1"/>
          <p:nvPr/>
        </p:nvSpPr>
        <p:spPr>
          <a:xfrm>
            <a:off x="2895600" y="15429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effectLst/>
                <a:latin typeface="Times New Roman" panose="02020603050405020304" pitchFamily="18" charset="0"/>
              </a:rPr>
              <a:t>I.MỘT SỐ GIAO DIỆN ỨNG DỤNG</a:t>
            </a:r>
            <a:endParaRPr lang="en-US" sz="1800" b="1" dirty="0">
              <a:effectLst/>
              <a:latin typeface="VNtimes new roman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56391EC-9475-1214-8CB7-9F3F01C9FE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3520" y="2018930"/>
            <a:ext cx="116636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481" name="Picture 1">
            <a:extLst>
              <a:ext uri="{FF2B5EF4-FFF2-40B4-BE49-F238E27FC236}">
                <a16:creationId xmlns:a16="http://schemas.microsoft.com/office/drawing/2014/main" id="{1F5D0BD6-5977-6735-A139-CF3E255DC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896" y="2599453"/>
            <a:ext cx="6208402" cy="365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089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>
            <a:extLst>
              <a:ext uri="{FF2B5EF4-FFF2-40B4-BE49-F238E27FC236}">
                <a16:creationId xmlns:a16="http://schemas.microsoft.com/office/drawing/2014/main" id="{8758647B-0E64-D8B5-9F7A-E55FA54A8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667" y="2062480"/>
            <a:ext cx="6972091" cy="4083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0C75A7-B7B6-AB42-9435-116D96428AA5}"/>
              </a:ext>
            </a:extLst>
          </p:cNvPr>
          <p:cNvSpPr txBox="1"/>
          <p:nvPr/>
        </p:nvSpPr>
        <p:spPr>
          <a:xfrm>
            <a:off x="2673667" y="13647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đăng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032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D2FDFAF-BD0B-D5A5-A41D-3373E21147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316940"/>
              </p:ext>
            </p:extLst>
          </p:nvPr>
        </p:nvGraphicFramePr>
        <p:xfrm>
          <a:off x="2854960" y="1290320"/>
          <a:ext cx="5374641" cy="533008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5374641">
                  <a:extLst>
                    <a:ext uri="{9D8B030D-6E8A-4147-A177-3AD203B41FA5}">
                      <a16:colId xmlns:a16="http://schemas.microsoft.com/office/drawing/2014/main" val="1732114565"/>
                    </a:ext>
                  </a:extLst>
                </a:gridCol>
              </a:tblGrid>
              <a:tr h="22645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Báo cáo phạm vi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9286" marR="39286" marT="0" marB="0"/>
                </a:tc>
                <a:extLst>
                  <a:ext uri="{0D108BD9-81ED-4DB2-BD59-A6C34878D82A}">
                    <a16:rowId xmlns:a16="http://schemas.microsoft.com/office/drawing/2014/main" val="1332399864"/>
                  </a:ext>
                </a:extLst>
              </a:tr>
              <a:tr h="50123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Tên dự án: Xây dựng website bán hàng trang trí nội thất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Ngày: 10/10/2022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Người viết: Cao Thị Ngọc Trâm,Lê Thanh Phong, Huỳnh Thị Kim Ngân,Võ Minh Nghi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9286" marR="39286" marT="0" marB="0"/>
                </a:tc>
                <a:extLst>
                  <a:ext uri="{0D108BD9-81ED-4DB2-BD59-A6C34878D82A}">
                    <a16:rowId xmlns:a16="http://schemas.microsoft.com/office/drawing/2014/main" val="1391657917"/>
                  </a:ext>
                </a:extLst>
              </a:tr>
              <a:tr h="311061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Lý giải về dự án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Xây dựng website để giới thiệu và bán các mặt hàng về trang trí nội thất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9286" marR="39286" marT="0" marB="0"/>
                </a:tc>
                <a:extLst>
                  <a:ext uri="{0D108BD9-81ED-4DB2-BD59-A6C34878D82A}">
                    <a16:rowId xmlns:a16="http://schemas.microsoft.com/office/drawing/2014/main" val="727473449"/>
                  </a:ext>
                </a:extLst>
              </a:tr>
              <a:tr h="3294398">
                <a:tc>
                  <a:txBody>
                    <a:bodyPr/>
                    <a:lstStyle/>
                    <a:p>
                      <a:r>
                        <a:rPr lang="en-US" sz="1000" dirty="0" err="1">
                          <a:effectLst/>
                        </a:rPr>
                        <a:t>Các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tính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chất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và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yêu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cầu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của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sản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phẩm</a:t>
                      </a:r>
                      <a:endParaRPr lang="en-US" sz="1000" dirty="0">
                        <a:effectLst/>
                      </a:endParaRPr>
                    </a:p>
                    <a:p>
                      <a:pPr>
                        <a:tabLst>
                          <a:tab pos="540385" algn="l"/>
                          <a:tab pos="900430" algn="l"/>
                        </a:tabLst>
                      </a:pPr>
                      <a:r>
                        <a:rPr lang="en-US" sz="1000" dirty="0" err="1">
                          <a:effectLst/>
                        </a:rPr>
                        <a:t>Các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kết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quả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liên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quan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đến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dự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án</a:t>
                      </a:r>
                      <a:r>
                        <a:rPr lang="en-US" sz="1000" dirty="0">
                          <a:effectLst/>
                        </a:rPr>
                        <a:t>: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+mj-lt"/>
                        <a:buAutoNum type="arabicPeriod"/>
                        <a:tabLst>
                          <a:tab pos="540385" algn="l"/>
                          <a:tab pos="900430" algn="l"/>
                        </a:tabLst>
                      </a:pPr>
                      <a:r>
                        <a:rPr lang="en-US" sz="1000" dirty="0" err="1">
                          <a:effectLst/>
                        </a:rPr>
                        <a:t>Yêu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cầu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về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phía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người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dùng</a:t>
                      </a:r>
                      <a:endParaRPr lang="en-US" sz="9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Times New Roman" panose="02020603050405020304" pitchFamily="18" charset="0"/>
                        <a:buChar char="-"/>
                        <a:tabLst>
                          <a:tab pos="540385" algn="l"/>
                          <a:tab pos="900430" algn="l"/>
                        </a:tabLst>
                      </a:pPr>
                      <a:r>
                        <a:rPr lang="en-US" sz="1000" dirty="0">
                          <a:effectLst/>
                        </a:rPr>
                        <a:t>Giao </a:t>
                      </a:r>
                      <a:r>
                        <a:rPr lang="en-US" sz="1000" dirty="0" err="1">
                          <a:effectLst/>
                        </a:rPr>
                        <a:t>diện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đẹp</a:t>
                      </a:r>
                      <a:r>
                        <a:rPr lang="en-US" sz="1000" dirty="0">
                          <a:effectLst/>
                        </a:rPr>
                        <a:t>, </a:t>
                      </a:r>
                      <a:r>
                        <a:rPr lang="en-US" sz="1000" dirty="0" err="1">
                          <a:effectLst/>
                        </a:rPr>
                        <a:t>đơn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giản</a:t>
                      </a:r>
                      <a:r>
                        <a:rPr lang="en-US" sz="1000" dirty="0">
                          <a:effectLst/>
                        </a:rPr>
                        <a:t>, </a:t>
                      </a:r>
                      <a:r>
                        <a:rPr lang="en-US" sz="1000" dirty="0" err="1">
                          <a:effectLst/>
                        </a:rPr>
                        <a:t>dễ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sử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dụng</a:t>
                      </a:r>
                      <a:r>
                        <a:rPr lang="en-US" sz="1000" dirty="0">
                          <a:effectLst/>
                        </a:rPr>
                        <a:t>, </a:t>
                      </a:r>
                      <a:r>
                        <a:rPr lang="en-US" sz="1000" dirty="0" err="1">
                          <a:effectLst/>
                        </a:rPr>
                        <a:t>thân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thiện</a:t>
                      </a:r>
                      <a:r>
                        <a:rPr lang="en-US" sz="1000" dirty="0">
                          <a:effectLst/>
                        </a:rPr>
                        <a:t>, </a:t>
                      </a:r>
                      <a:r>
                        <a:rPr lang="en-US" sz="1000" dirty="0" err="1">
                          <a:effectLst/>
                        </a:rPr>
                        <a:t>thích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hợp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với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mọi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đối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tượng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khách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hàng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  <a:endParaRPr lang="en-US" sz="9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Times New Roman" panose="02020603050405020304" pitchFamily="18" charset="0"/>
                        <a:buChar char="-"/>
                        <a:tabLst>
                          <a:tab pos="540385" algn="l"/>
                          <a:tab pos="900430" algn="l"/>
                        </a:tabLst>
                      </a:pPr>
                      <a:r>
                        <a:rPr lang="en-US" sz="1000" dirty="0" err="1">
                          <a:effectLst/>
                        </a:rPr>
                        <a:t>Sản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phẩm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mới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được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cập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nhật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thường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xuyên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  <a:endParaRPr lang="en-US" sz="9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Times New Roman" panose="02020603050405020304" pitchFamily="18" charset="0"/>
                        <a:buChar char="-"/>
                        <a:tabLst>
                          <a:tab pos="540385" algn="l"/>
                          <a:tab pos="900430" algn="l"/>
                        </a:tabLst>
                      </a:pPr>
                      <a:r>
                        <a:rPr lang="en-US" sz="1000" dirty="0" err="1">
                          <a:effectLst/>
                        </a:rPr>
                        <a:t>Tìm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kiếm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sản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phẩm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dễ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dàng</a:t>
                      </a:r>
                      <a:r>
                        <a:rPr lang="en-US" sz="1000" dirty="0">
                          <a:effectLst/>
                        </a:rPr>
                        <a:t>, </a:t>
                      </a:r>
                      <a:r>
                        <a:rPr lang="en-US" sz="1000" dirty="0" err="1">
                          <a:effectLst/>
                        </a:rPr>
                        <a:t>nhanh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chóng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  <a:endParaRPr lang="en-US" sz="9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+mj-lt"/>
                        <a:buAutoNum type="arabicPeriod"/>
                        <a:tabLst>
                          <a:tab pos="540385" algn="l"/>
                          <a:tab pos="900430" algn="l"/>
                        </a:tabLst>
                      </a:pPr>
                      <a:r>
                        <a:rPr lang="en-US" sz="1000" dirty="0" err="1">
                          <a:effectLst/>
                        </a:rPr>
                        <a:t>Yêu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cầu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về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phía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khách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hàng</a:t>
                      </a:r>
                      <a:endParaRPr lang="en-US" sz="9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Times New Roman" panose="02020603050405020304" pitchFamily="18" charset="0"/>
                        <a:buChar char="-"/>
                        <a:tabLst>
                          <a:tab pos="540385" algn="l"/>
                          <a:tab pos="900430" algn="l"/>
                        </a:tabLst>
                      </a:pPr>
                      <a:r>
                        <a:rPr lang="en-US" sz="1000" dirty="0" err="1">
                          <a:effectLst/>
                        </a:rPr>
                        <a:t>Dễ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dàng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trong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việc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quản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lý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sản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phẩm</a:t>
                      </a:r>
                      <a:r>
                        <a:rPr lang="en-US" sz="1000" dirty="0">
                          <a:effectLst/>
                        </a:rPr>
                        <a:t>, </a:t>
                      </a:r>
                      <a:r>
                        <a:rPr lang="en-US" sz="1000" dirty="0" err="1">
                          <a:effectLst/>
                        </a:rPr>
                        <a:t>các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thông</a:t>
                      </a:r>
                      <a:r>
                        <a:rPr lang="en-US" sz="1000" dirty="0">
                          <a:effectLst/>
                        </a:rPr>
                        <a:t> tin </a:t>
                      </a:r>
                      <a:r>
                        <a:rPr lang="en-US" sz="1000" dirty="0" err="1">
                          <a:effectLst/>
                        </a:rPr>
                        <a:t>sản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phẩm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đăng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lên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  <a:endParaRPr lang="en-US" sz="9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Times New Roman" panose="02020603050405020304" pitchFamily="18" charset="0"/>
                        <a:buChar char="-"/>
                        <a:tabLst>
                          <a:tab pos="540385" algn="l"/>
                          <a:tab pos="900430" algn="l"/>
                        </a:tabLst>
                      </a:pPr>
                      <a:r>
                        <a:rPr lang="en-US" sz="1000" dirty="0" err="1">
                          <a:effectLst/>
                        </a:rPr>
                        <a:t>Hệ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thống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chạy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ổn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định</a:t>
                      </a:r>
                      <a:r>
                        <a:rPr lang="en-US" sz="1000" dirty="0">
                          <a:effectLst/>
                        </a:rPr>
                        <a:t>, </a:t>
                      </a:r>
                      <a:r>
                        <a:rPr lang="en-US" sz="1000" dirty="0" err="1">
                          <a:effectLst/>
                        </a:rPr>
                        <a:t>dễ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bảo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trì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  <a:endParaRPr lang="en-US" sz="9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Times New Roman" panose="02020603050405020304" pitchFamily="18" charset="0"/>
                        <a:buChar char="-"/>
                        <a:tabLst>
                          <a:tab pos="540385" algn="l"/>
                          <a:tab pos="900430" algn="l"/>
                        </a:tabLst>
                      </a:pPr>
                      <a:r>
                        <a:rPr lang="en-US" sz="1000" dirty="0" err="1">
                          <a:effectLst/>
                        </a:rPr>
                        <a:t>Thích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hợp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các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loại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trình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duyệt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hiện</a:t>
                      </a:r>
                      <a:r>
                        <a:rPr lang="en-US" sz="1000" dirty="0">
                          <a:effectLst/>
                        </a:rPr>
                        <a:t> nay.</a:t>
                      </a:r>
                      <a:endParaRPr lang="en-US" sz="9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Times New Roman" panose="02020603050405020304" pitchFamily="18" charset="0"/>
                        <a:buChar char="-"/>
                        <a:tabLst>
                          <a:tab pos="540385" algn="l"/>
                          <a:tab pos="900430" algn="l"/>
                        </a:tabLst>
                      </a:pPr>
                      <a:r>
                        <a:rPr lang="en-US" sz="1000" dirty="0" err="1">
                          <a:effectLst/>
                        </a:rPr>
                        <a:t>Hệ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thống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được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bảo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mật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cao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  <a:endParaRPr lang="en-US" sz="9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+mj-lt"/>
                        <a:buAutoNum type="arabicPeriod"/>
                        <a:tabLst>
                          <a:tab pos="540385" algn="l"/>
                          <a:tab pos="900430" algn="l"/>
                        </a:tabLst>
                      </a:pPr>
                      <a:r>
                        <a:rPr lang="en-US" sz="1000" dirty="0" err="1">
                          <a:effectLst/>
                        </a:rPr>
                        <a:t>Yêu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cầu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về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chức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năng</a:t>
                      </a:r>
                      <a:endParaRPr lang="en-US" sz="9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Times New Roman" panose="02020603050405020304" pitchFamily="18" charset="0"/>
                        <a:buChar char="-"/>
                        <a:tabLst>
                          <a:tab pos="540385" algn="l"/>
                          <a:tab pos="900430" algn="l"/>
                        </a:tabLst>
                      </a:pPr>
                      <a:r>
                        <a:rPr lang="en-US" sz="1000" dirty="0" err="1">
                          <a:effectLst/>
                        </a:rPr>
                        <a:t>Dễ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dàng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tùy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chỉnh</a:t>
                      </a:r>
                      <a:r>
                        <a:rPr lang="en-US" sz="1000" dirty="0">
                          <a:effectLst/>
                        </a:rPr>
                        <a:t>, </a:t>
                      </a:r>
                      <a:r>
                        <a:rPr lang="en-US" sz="1000" dirty="0" err="1">
                          <a:effectLst/>
                        </a:rPr>
                        <a:t>thay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đổi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các</a:t>
                      </a:r>
                      <a:r>
                        <a:rPr lang="en-US" sz="1000" dirty="0">
                          <a:effectLst/>
                        </a:rPr>
                        <a:t> module.</a:t>
                      </a:r>
                      <a:endParaRPr lang="en-US" sz="9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Times New Roman" panose="02020603050405020304" pitchFamily="18" charset="0"/>
                        <a:buChar char="-"/>
                        <a:tabLst>
                          <a:tab pos="540385" algn="l"/>
                          <a:tab pos="900430" algn="l"/>
                        </a:tabLst>
                      </a:pPr>
                      <a:r>
                        <a:rPr lang="en-US" sz="1000" dirty="0" err="1">
                          <a:effectLst/>
                        </a:rPr>
                        <a:t>Có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tính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hiệu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quả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cao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  <a:endParaRPr lang="en-US" sz="900" dirty="0">
                        <a:effectLst/>
                      </a:endParaRPr>
                    </a:p>
                    <a:p>
                      <a:pPr>
                        <a:tabLst>
                          <a:tab pos="540385" algn="l"/>
                          <a:tab pos="900430" algn="l"/>
                        </a:tabLst>
                      </a:pPr>
                      <a:r>
                        <a:rPr lang="en-US" sz="1000" dirty="0" err="1">
                          <a:effectLst/>
                        </a:rPr>
                        <a:t>Các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sản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phẩm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chuyển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giao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	1. Website </a:t>
                      </a:r>
                      <a:r>
                        <a:rPr lang="en-US" sz="1000" dirty="0" err="1">
                          <a:effectLst/>
                        </a:rPr>
                        <a:t>bán</a:t>
                      </a:r>
                      <a:r>
                        <a:rPr lang="en-US" sz="1000" dirty="0">
                          <a:effectLst/>
                        </a:rPr>
                        <a:t> hang </a:t>
                      </a:r>
                      <a:r>
                        <a:rPr lang="en-US" sz="1000" dirty="0" err="1">
                          <a:effectLst/>
                        </a:rPr>
                        <a:t>trang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trí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nội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thất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với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đầy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đủ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chức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năng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yêu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cầu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	2. </a:t>
                      </a:r>
                      <a:r>
                        <a:rPr lang="en-US" sz="1000" dirty="0" err="1">
                          <a:effectLst/>
                        </a:rPr>
                        <a:t>Hệ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thống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cơ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sở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dữ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liệu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của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dự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án</a:t>
                      </a:r>
                      <a:r>
                        <a:rPr lang="en-US" sz="1000" dirty="0">
                          <a:effectLst/>
                        </a:rPr>
                        <a:t> do </a:t>
                      </a:r>
                      <a:r>
                        <a:rPr lang="en-US" sz="1000" dirty="0" err="1">
                          <a:effectLst/>
                        </a:rPr>
                        <a:t>người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dùng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cung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cấp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	3. </a:t>
                      </a:r>
                      <a:r>
                        <a:rPr lang="en-US" sz="1000" dirty="0" err="1">
                          <a:effectLst/>
                        </a:rPr>
                        <a:t>Mã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nguồn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chương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trình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	4. </a:t>
                      </a:r>
                      <a:r>
                        <a:rPr lang="en-US" sz="1000" dirty="0" err="1">
                          <a:effectLst/>
                        </a:rPr>
                        <a:t>Tài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liệu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hướng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dẫn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quản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lý</a:t>
                      </a:r>
                      <a:r>
                        <a:rPr lang="en-US" sz="1000" dirty="0">
                          <a:effectLst/>
                        </a:rPr>
                        <a:t>/</a:t>
                      </a:r>
                      <a:r>
                        <a:rPr lang="en-US" sz="1000" dirty="0" err="1">
                          <a:effectLst/>
                        </a:rPr>
                        <a:t>sử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dụng</a:t>
                      </a:r>
                      <a:r>
                        <a:rPr lang="en-US" sz="1000" dirty="0">
                          <a:effectLst/>
                        </a:rPr>
                        <a:t> website.</a:t>
                      </a:r>
                      <a:br>
                        <a:rPr lang="en-US" sz="1000" dirty="0">
                          <a:effectLst/>
                        </a:rPr>
                      </a:b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9286" marR="39286" marT="0" marB="0"/>
                </a:tc>
                <a:extLst>
                  <a:ext uri="{0D108BD9-81ED-4DB2-BD59-A6C34878D82A}">
                    <a16:rowId xmlns:a16="http://schemas.microsoft.com/office/drawing/2014/main" val="3549327956"/>
                  </a:ext>
                </a:extLst>
              </a:tr>
              <a:tr h="583495">
                <a:tc>
                  <a:txBody>
                    <a:bodyPr/>
                    <a:lstStyle/>
                    <a:p>
                      <a:r>
                        <a:rPr lang="en-US" sz="1000" dirty="0" err="1">
                          <a:effectLst/>
                        </a:rPr>
                        <a:t>Các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yêu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cầu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đánh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giá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về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sự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thành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công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của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dự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án</a:t>
                      </a:r>
                      <a:endParaRPr lang="en-US" sz="10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Times New Roman" panose="02020603050405020304" pitchFamily="18" charset="0"/>
                        <a:buChar char="-"/>
                      </a:pPr>
                      <a:r>
                        <a:rPr lang="en-US" sz="1000" dirty="0" err="1">
                          <a:effectLst/>
                        </a:rPr>
                        <a:t>Hoàn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thành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đúng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thời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gian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đã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đặt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ra.</a:t>
                      </a:r>
                      <a:endParaRPr lang="en-US" sz="9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Times New Roman" panose="02020603050405020304" pitchFamily="18" charset="0"/>
                        <a:buChar char="-"/>
                      </a:pPr>
                      <a:r>
                        <a:rPr lang="en-US" sz="1000" dirty="0" err="1">
                          <a:effectLst/>
                        </a:rPr>
                        <a:t>Rút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ngắn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được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thời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gian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và</a:t>
                      </a:r>
                      <a:r>
                        <a:rPr lang="en-US" sz="1000" dirty="0">
                          <a:effectLst/>
                        </a:rPr>
                        <a:t> chi </a:t>
                      </a:r>
                      <a:r>
                        <a:rPr lang="en-US" sz="1000" dirty="0" err="1">
                          <a:effectLst/>
                        </a:rPr>
                        <a:t>phí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cho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dự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án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  <a:endParaRPr lang="en-US" sz="9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US" sz="1000" dirty="0" err="1">
                          <a:effectLst/>
                        </a:rPr>
                        <a:t>Thực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hiện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được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đầy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đủ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các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chức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năng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mà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khách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hàng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yêu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cầu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286" marR="39286" marT="0" marB="0"/>
                </a:tc>
                <a:extLst>
                  <a:ext uri="{0D108BD9-81ED-4DB2-BD59-A6C34878D82A}">
                    <a16:rowId xmlns:a16="http://schemas.microsoft.com/office/drawing/2014/main" val="146947775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B4E4D4D-BC7B-48B6-0A0C-B13E85C403ED}"/>
              </a:ext>
            </a:extLst>
          </p:cNvPr>
          <p:cNvSpPr txBox="1"/>
          <p:nvPr/>
        </p:nvSpPr>
        <p:spPr>
          <a:xfrm>
            <a:off x="2854960" y="9209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effectLst/>
                <a:latin typeface="Times New Roman" panose="02020603050405020304" pitchFamily="18" charset="0"/>
              </a:rPr>
              <a:t>I.Báo</a:t>
            </a:r>
            <a:r>
              <a:rPr lang="en-US" sz="18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</a:rPr>
              <a:t>cáo</a:t>
            </a:r>
            <a:r>
              <a:rPr lang="en-US" sz="18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</a:rPr>
              <a:t>phạm</a:t>
            </a:r>
            <a:r>
              <a:rPr lang="en-US" sz="1800" b="1" dirty="0">
                <a:effectLst/>
                <a:latin typeface="Times New Roman" panose="02020603050405020304" pitchFamily="18" charset="0"/>
              </a:rPr>
              <a:t> vi</a:t>
            </a:r>
            <a:endParaRPr lang="en-US" sz="1800" b="1" dirty="0">
              <a:effectLst/>
              <a:latin typeface="VN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D67886-2759-3913-A0A6-8C4863AC93C9}"/>
              </a:ext>
            </a:extLst>
          </p:cNvPr>
          <p:cNvSpPr txBox="1"/>
          <p:nvPr/>
        </p:nvSpPr>
        <p:spPr>
          <a:xfrm>
            <a:off x="2854960" y="3669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kern="0" dirty="0">
                <a:solidFill>
                  <a:srgbClr val="FFC000"/>
                </a:solidFill>
                <a:effectLst/>
                <a:latin typeface="Times New Roman" panose="02020603050405020304" pitchFamily="18" charset="0"/>
              </a:rPr>
              <a:t>CHƯƠNG 1: BÁO CÁO QUẢN LÝ PHẠM VI</a:t>
            </a:r>
          </a:p>
        </p:txBody>
      </p:sp>
    </p:spTree>
    <p:extLst>
      <p:ext uri="{BB962C8B-B14F-4D97-AF65-F5344CB8AC3E}">
        <p14:creationId xmlns:p14="http://schemas.microsoft.com/office/powerpoint/2010/main" val="3065960688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">
            <a:extLst>
              <a:ext uri="{FF2B5EF4-FFF2-40B4-BE49-F238E27FC236}">
                <a16:creationId xmlns:a16="http://schemas.microsoft.com/office/drawing/2014/main" id="{72D8BA68-F2C3-2ED7-7645-E5BA52557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428" y="2067100"/>
            <a:ext cx="7307143" cy="4109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55CC22-D2FF-CE61-C695-905F068B3AC8}"/>
              </a:ext>
            </a:extLst>
          </p:cNvPr>
          <p:cNvSpPr txBox="1"/>
          <p:nvPr/>
        </p:nvSpPr>
        <p:spPr>
          <a:xfrm>
            <a:off x="2442428" y="13240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chủ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849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">
            <a:extLst>
              <a:ext uri="{FF2B5EF4-FFF2-40B4-BE49-F238E27FC236}">
                <a16:creationId xmlns:a16="http://schemas.microsoft.com/office/drawing/2014/main" id="{4267B11E-708C-9E5A-A076-5675BFF80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014" y="1798321"/>
            <a:ext cx="7785095" cy="4378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A22FD5-34C6-0EDC-AEA7-9CE8006DBF8D}"/>
              </a:ext>
            </a:extLst>
          </p:cNvPr>
          <p:cNvSpPr txBox="1"/>
          <p:nvPr/>
        </p:nvSpPr>
        <p:spPr>
          <a:xfrm>
            <a:off x="2279014" y="11310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phẩm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0990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8FA852-CFFF-66DF-89CF-20AF44845BCE}"/>
              </a:ext>
            </a:extLst>
          </p:cNvPr>
          <p:cNvSpPr txBox="1"/>
          <p:nvPr/>
        </p:nvSpPr>
        <p:spPr>
          <a:xfrm>
            <a:off x="2641600" y="11208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chi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mặt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4578" name="Picture 1">
            <a:extLst>
              <a:ext uri="{FF2B5EF4-FFF2-40B4-BE49-F238E27FC236}">
                <a16:creationId xmlns:a16="http://schemas.microsoft.com/office/drawing/2014/main" id="{6214BBEA-111D-E92E-9FCB-9B17FAFD8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600" y="1930400"/>
            <a:ext cx="7694763" cy="4327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0763068"/>
      </p:ext>
    </p:extLst>
  </p:cSld>
  <p:clrMapOvr>
    <a:masterClrMapping/>
  </p:clrMapOvr>
  <p:transition spd="slow">
    <p:wheel spokes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94D232-709A-F608-2CAA-2581C9338E5F}"/>
              </a:ext>
            </a:extLst>
          </p:cNvPr>
          <p:cNvSpPr txBox="1"/>
          <p:nvPr/>
        </p:nvSpPr>
        <p:spPr>
          <a:xfrm>
            <a:off x="2712720" y="12732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tin </a:t>
            </a:r>
          </a:p>
        </p:txBody>
      </p:sp>
      <p:pic>
        <p:nvPicPr>
          <p:cNvPr id="25602" name="Picture 1">
            <a:extLst>
              <a:ext uri="{FF2B5EF4-FFF2-40B4-BE49-F238E27FC236}">
                <a16:creationId xmlns:a16="http://schemas.microsoft.com/office/drawing/2014/main" id="{0625D95F-DE6B-7544-4DB3-9581386EE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720" y="1816171"/>
            <a:ext cx="7193280" cy="4045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1123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E978EC-15F3-9B20-E6D0-1CBC8665F1E7}"/>
              </a:ext>
            </a:extLst>
          </p:cNvPr>
          <p:cNvSpPr txBox="1"/>
          <p:nvPr/>
        </p:nvSpPr>
        <p:spPr>
          <a:xfrm>
            <a:off x="2682240" y="11615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giỏ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endParaRPr lang="en-US" dirty="0"/>
          </a:p>
        </p:txBody>
      </p:sp>
      <p:pic>
        <p:nvPicPr>
          <p:cNvPr id="26626" name="Picture 1">
            <a:extLst>
              <a:ext uri="{FF2B5EF4-FFF2-40B4-BE49-F238E27FC236}">
                <a16:creationId xmlns:a16="http://schemas.microsoft.com/office/drawing/2014/main" id="{A3EABC1C-1BF0-F30B-3CC2-4D13F51AB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40" y="1727200"/>
            <a:ext cx="7863715" cy="4422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3325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5C5A914-5C38-D000-9FC3-369A12B5DE66}"/>
              </a:ext>
            </a:extLst>
          </p:cNvPr>
          <p:cNvSpPr txBox="1"/>
          <p:nvPr/>
        </p:nvSpPr>
        <p:spPr>
          <a:xfrm>
            <a:off x="2885440" y="10091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endParaRPr lang="en-US" dirty="0"/>
          </a:p>
        </p:txBody>
      </p:sp>
      <p:pic>
        <p:nvPicPr>
          <p:cNvPr id="27650" name="Picture 1">
            <a:extLst>
              <a:ext uri="{FF2B5EF4-FFF2-40B4-BE49-F238E27FC236}">
                <a16:creationId xmlns:a16="http://schemas.microsoft.com/office/drawing/2014/main" id="{11729B6F-A572-AFD8-EC5F-B5EC4DB8B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440" y="1747520"/>
            <a:ext cx="7345680" cy="4642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9695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D2627F-4864-EC8F-D500-428AA6E08DB6}"/>
              </a:ext>
            </a:extLst>
          </p:cNvPr>
          <p:cNvSpPr txBox="1"/>
          <p:nvPr/>
        </p:nvSpPr>
        <p:spPr>
          <a:xfrm>
            <a:off x="2560320" y="10802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hóa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đơn</a:t>
            </a:r>
            <a:endParaRPr lang="en-US" dirty="0"/>
          </a:p>
        </p:txBody>
      </p:sp>
      <p:pic>
        <p:nvPicPr>
          <p:cNvPr id="28674" name="Picture 1">
            <a:extLst>
              <a:ext uri="{FF2B5EF4-FFF2-40B4-BE49-F238E27FC236}">
                <a16:creationId xmlns:a16="http://schemas.microsoft.com/office/drawing/2014/main" id="{01DAD31A-D4E1-3E82-84AC-4C015EE8C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320" y="1696721"/>
            <a:ext cx="7199013" cy="40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8992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ABF590E-9D2D-2C99-C8C3-A2194607CDF7}"/>
              </a:ext>
            </a:extLst>
          </p:cNvPr>
          <p:cNvSpPr txBox="1"/>
          <p:nvPr/>
        </p:nvSpPr>
        <p:spPr>
          <a:xfrm>
            <a:off x="2621280" y="10599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chi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hóa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đơn</a:t>
            </a:r>
            <a:endParaRPr lang="en-US" dirty="0"/>
          </a:p>
        </p:txBody>
      </p:sp>
      <p:pic>
        <p:nvPicPr>
          <p:cNvPr id="29698" name="Picture 1">
            <a:extLst>
              <a:ext uri="{FF2B5EF4-FFF2-40B4-BE49-F238E27FC236}">
                <a16:creationId xmlns:a16="http://schemas.microsoft.com/office/drawing/2014/main" id="{90B0FB99-D80C-69B8-F14D-96C69C084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280" y="1676400"/>
            <a:ext cx="7329262" cy="4121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1709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8D1A0A-6CD8-DF52-7CE0-5C5585033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4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332945"/>
      </p:ext>
    </p:extLst>
  </p:cSld>
  <p:clrMapOvr>
    <a:masterClrMapping/>
  </p:clrMapOvr>
  <p:transition spd="slow">
    <p:comb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33819-A8F4-5368-2FD2-0B6F4AF22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1087120"/>
            <a:ext cx="8610600" cy="934720"/>
          </a:xfrm>
        </p:spPr>
        <p:txBody>
          <a:bodyPr>
            <a:normAutofit fontScale="90000"/>
          </a:bodyPr>
          <a:lstStyle/>
          <a:p>
            <a:pPr algn="l"/>
            <a:r>
              <a:rPr lang="en-US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II.Một</a:t>
            </a:r>
            <a:r>
              <a:rPr lang="en-US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module </a:t>
            </a:r>
            <a:r>
              <a:rPr lang="en-US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br>
              <a:rPr lang="en-US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94BD7-5D54-358C-E68E-057A714E9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Module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Module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en-US" sz="1800" i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Module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hang</a:t>
            </a:r>
          </a:p>
          <a:p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Module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phản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hồi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Module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Module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kiện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&amp;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khuyến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mãi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46162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CA81D-DB8D-66C9-87D4-02CE8E31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920" y="571333"/>
            <a:ext cx="10820400" cy="1293028"/>
          </a:xfrm>
        </p:spPr>
        <p:txBody>
          <a:bodyPr/>
          <a:lstStyle/>
          <a:p>
            <a:pPr algn="ctr"/>
            <a:r>
              <a:rPr lang="en-US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III.Cấu</a:t>
            </a:r>
            <a:r>
              <a:rPr lang="en-US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chia </a:t>
            </a:r>
            <a:r>
              <a:rPr lang="en-US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WBS</a:t>
            </a:r>
            <a:br>
              <a:rPr lang="en-US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8B46AA-0976-4652-AD0C-CE092878D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050" y="1217847"/>
            <a:ext cx="6057900" cy="507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629243-4823-F8D5-55F8-235BA163EFD5}"/>
              </a:ext>
            </a:extLst>
          </p:cNvPr>
          <p:cNvSpPr txBox="1"/>
          <p:nvPr/>
        </p:nvSpPr>
        <p:spPr>
          <a:xfrm>
            <a:off x="2905760" y="6286667"/>
            <a:ext cx="6096000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ctr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"/>
            </a:pPr>
            <a:r>
              <a:rPr lang="en-US" sz="18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Sơ</a:t>
            </a:r>
            <a:r>
              <a:rPr lang="en-US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WBS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website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nội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thất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50772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E2325-B055-F8AC-4D73-D6BEDED3E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640" y="764373"/>
            <a:ext cx="8163560" cy="1013627"/>
          </a:xfrm>
        </p:spPr>
        <p:txBody>
          <a:bodyPr>
            <a:normAutofit fontScale="90000"/>
          </a:bodyPr>
          <a:lstStyle/>
          <a:p>
            <a:pPr algn="l"/>
            <a:r>
              <a:rPr lang="en-US" sz="1800" b="1" kern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CHƯƠNG 2: BÁO CÁO ƯỚC LƯỢNG </a:t>
            </a:r>
            <a:br>
              <a:rPr lang="en-US" sz="1800" b="1" kern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b="1" kern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I.Ước</a:t>
            </a:r>
            <a:r>
              <a:rPr lang="en-US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br>
              <a:rPr lang="en-US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84543-8A07-EDCF-9E04-CBC56921D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56080"/>
            <a:ext cx="3632200" cy="4562605"/>
          </a:xfrm>
        </p:spPr>
        <p:txBody>
          <a:bodyPr>
            <a:normAutofit fontScale="77500" lnSpcReduction="20000"/>
          </a:bodyPr>
          <a:lstStyle/>
          <a:p>
            <a:pPr marL="228600">
              <a:lnSpc>
                <a:spcPct val="115000"/>
              </a:lnSpc>
              <a:spcAft>
                <a:spcPts val="10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module</a:t>
            </a:r>
          </a:p>
          <a:p>
            <a:pPr marL="228600"/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Module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Output:1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Input:3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Files:1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Interfaces:1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Queries:3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/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Module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Output:1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Input:3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Files:1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Interfaces:1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Queries:3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E7BC99-DEEA-FD86-8579-204012A76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3455474"/>
              </p:ext>
            </p:extLst>
          </p:nvPr>
        </p:nvGraphicFramePr>
        <p:xfrm>
          <a:off x="4317998" y="2375337"/>
          <a:ext cx="6055711" cy="28265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12051">
                  <a:extLst>
                    <a:ext uri="{9D8B030D-6E8A-4147-A177-3AD203B41FA5}">
                      <a16:colId xmlns:a16="http://schemas.microsoft.com/office/drawing/2014/main" val="3879152462"/>
                    </a:ext>
                  </a:extLst>
                </a:gridCol>
                <a:gridCol w="1064190">
                  <a:extLst>
                    <a:ext uri="{9D8B030D-6E8A-4147-A177-3AD203B41FA5}">
                      <a16:colId xmlns:a16="http://schemas.microsoft.com/office/drawing/2014/main" val="1391327068"/>
                    </a:ext>
                  </a:extLst>
                </a:gridCol>
                <a:gridCol w="942426">
                  <a:extLst>
                    <a:ext uri="{9D8B030D-6E8A-4147-A177-3AD203B41FA5}">
                      <a16:colId xmlns:a16="http://schemas.microsoft.com/office/drawing/2014/main" val="3081964593"/>
                    </a:ext>
                  </a:extLst>
                </a:gridCol>
                <a:gridCol w="1300214">
                  <a:extLst>
                    <a:ext uri="{9D8B030D-6E8A-4147-A177-3AD203B41FA5}">
                      <a16:colId xmlns:a16="http://schemas.microsoft.com/office/drawing/2014/main" val="453625003"/>
                    </a:ext>
                  </a:extLst>
                </a:gridCol>
                <a:gridCol w="1236830">
                  <a:extLst>
                    <a:ext uri="{9D8B030D-6E8A-4147-A177-3AD203B41FA5}">
                      <a16:colId xmlns:a16="http://schemas.microsoft.com/office/drawing/2014/main" val="2703723945"/>
                    </a:ext>
                  </a:extLst>
                </a:gridCol>
              </a:tblGrid>
              <a:tr h="314065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300" dirty="0" err="1">
                          <a:effectLst/>
                        </a:rPr>
                        <a:t>Mức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Độ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Phức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Tạp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173720"/>
                  </a:ext>
                </a:extLst>
              </a:tr>
              <a:tr h="628129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Mô Tả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Thấp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Trung Bình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Cao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Tổng cộng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26475670"/>
                  </a:ext>
                </a:extLst>
              </a:tr>
              <a:tr h="314065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Input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x3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x4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x6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18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4820173"/>
                  </a:ext>
                </a:extLst>
              </a:tr>
              <a:tr h="314065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Output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x4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x5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x7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67356359"/>
                  </a:ext>
                </a:extLst>
              </a:tr>
              <a:tr h="314065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Queries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x3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x4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x6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24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05235074"/>
                  </a:ext>
                </a:extLst>
              </a:tr>
              <a:tr h="314065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Files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x7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x10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x15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14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46298822"/>
                  </a:ext>
                </a:extLst>
              </a:tr>
              <a:tr h="314065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Interfaces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x3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x4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x6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91689286"/>
                  </a:ext>
                </a:extLst>
              </a:tr>
              <a:tr h="314065">
                <a:tc gridSpan="4"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Tổng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</a:rPr>
                        <a:t>70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19892118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E831E8E8-D446-006D-5C10-14BBC67505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1650" y="5456700"/>
            <a:ext cx="7124897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1300" b="0" i="0" u="none" strike="noStrike" cap="none" normalizeH="0" baseline="0" dirty="0">
                <a:ln>
                  <a:noFill/>
                </a:ln>
                <a:solidFill>
                  <a:srgbClr val="4F81BD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	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4F81BD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	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Bảng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tổng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hợp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chức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năng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chưa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điều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chỉnh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847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52BBF98F-8FC2-D106-0D89-CB7A1476B1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8479" y="1656674"/>
            <a:ext cx="8291961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Vậy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(Unadjusted Function Points - UFP): </a:t>
            </a:r>
            <a:endParaRPr kumimoji="0" lang="en-US" altLang="en-US" sz="10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DE079CF-1B3B-1B88-5ABC-5DD252E9C5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837421"/>
              </p:ext>
            </p:extLst>
          </p:nvPr>
        </p:nvGraphicFramePr>
        <p:xfrm>
          <a:off x="1940560" y="2489100"/>
          <a:ext cx="7894320" cy="39828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87481">
                  <a:extLst>
                    <a:ext uri="{9D8B030D-6E8A-4147-A177-3AD203B41FA5}">
                      <a16:colId xmlns:a16="http://schemas.microsoft.com/office/drawing/2014/main" val="3788696097"/>
                    </a:ext>
                  </a:extLst>
                </a:gridCol>
                <a:gridCol w="1506839">
                  <a:extLst>
                    <a:ext uri="{9D8B030D-6E8A-4147-A177-3AD203B41FA5}">
                      <a16:colId xmlns:a16="http://schemas.microsoft.com/office/drawing/2014/main" val="2648616890"/>
                    </a:ext>
                  </a:extLst>
                </a:gridCol>
              </a:tblGrid>
              <a:tr h="226734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14 Yếu tố phức tạp kỹ thuật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0-5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0381342"/>
                  </a:ext>
                </a:extLst>
              </a:tr>
              <a:tr h="252097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Truyền thông dữ liệu (Data Communications)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53504293"/>
                  </a:ext>
                </a:extLst>
              </a:tr>
              <a:tr h="252097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Xử lý dữ liệu phân tán (Distributed Functions)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82643745"/>
                  </a:ext>
                </a:extLst>
              </a:tr>
              <a:tr h="252097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Hiệu năng (Performance)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7881069"/>
                  </a:ext>
                </a:extLst>
              </a:tr>
              <a:tr h="252097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Cấu hình sử dụng cao (Heavily Used Configuration)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89352019"/>
                  </a:ext>
                </a:extLst>
              </a:tr>
              <a:tr h="252097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Tỷ lệ giao dịch (Transaction Rate)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42366092"/>
                  </a:ext>
                </a:extLst>
              </a:tr>
              <a:tr h="252097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Dữ liệu vào trực tuyến (Online Data Entry)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4006322"/>
                  </a:ext>
                </a:extLst>
              </a:tr>
              <a:tr h="252097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Hiệu quả người dùng cuối (End-User Efficiency)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67328670"/>
                  </a:ext>
                </a:extLst>
              </a:tr>
              <a:tr h="252097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Cập nhật dữ liệu trực tuyến (On-line Update)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51897937"/>
                  </a:ext>
                </a:extLst>
              </a:tr>
              <a:tr h="252097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 dirty="0" err="1">
                          <a:effectLst/>
                        </a:rPr>
                        <a:t>Xử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lý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phức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tạp</a:t>
                      </a:r>
                      <a:r>
                        <a:rPr lang="en-US" sz="1300" dirty="0">
                          <a:effectLst/>
                        </a:rPr>
                        <a:t> (Complex Processing)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</a:rPr>
                        <a:t>2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20521685"/>
                  </a:ext>
                </a:extLst>
              </a:tr>
              <a:tr h="252097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Khả năng dùng lại (Reusability)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</a:rPr>
                        <a:t>2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96767742"/>
                  </a:ext>
                </a:extLst>
              </a:tr>
              <a:tr h="252097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Dễ cài đặt (Installation Ease)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</a:rPr>
                        <a:t>2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04686836"/>
                  </a:ext>
                </a:extLst>
              </a:tr>
              <a:tr h="252097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 dirty="0" err="1">
                          <a:effectLst/>
                        </a:rPr>
                        <a:t>Dễ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vận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hành</a:t>
                      </a:r>
                      <a:r>
                        <a:rPr lang="en-US" sz="1300" dirty="0">
                          <a:effectLst/>
                        </a:rPr>
                        <a:t> (Operational Ease)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</a:rPr>
                        <a:t>5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69672304"/>
                  </a:ext>
                </a:extLst>
              </a:tr>
              <a:tr h="252097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Đa địa điểm (Multiple Sites)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80134102"/>
                  </a:ext>
                </a:extLst>
              </a:tr>
              <a:tr h="252097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Thay đổi dễ dàng (Facilities Change)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</a:rPr>
                        <a:t>5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35689840"/>
                  </a:ext>
                </a:extLst>
              </a:tr>
              <a:tr h="226734">
                <a:tc>
                  <a:txBody>
                    <a:bodyPr/>
                    <a:lstStyle/>
                    <a:p>
                      <a:pPr algn="r"/>
                      <a:r>
                        <a:rPr lang="en-US" sz="1300" dirty="0" err="1">
                          <a:effectLst/>
                        </a:rPr>
                        <a:t>Tổng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trọng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số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</a:rPr>
                        <a:t>49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03030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7732210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CABA4DAC-D10F-3470-8BD1-24B0031697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056971"/>
              </p:ext>
            </p:extLst>
          </p:nvPr>
        </p:nvGraphicFramePr>
        <p:xfrm>
          <a:off x="2529840" y="2600961"/>
          <a:ext cx="5923280" cy="30378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66208">
                  <a:extLst>
                    <a:ext uri="{9D8B030D-6E8A-4147-A177-3AD203B41FA5}">
                      <a16:colId xmlns:a16="http://schemas.microsoft.com/office/drawing/2014/main" val="398281667"/>
                    </a:ext>
                  </a:extLst>
                </a:gridCol>
                <a:gridCol w="1039635">
                  <a:extLst>
                    <a:ext uri="{9D8B030D-6E8A-4147-A177-3AD203B41FA5}">
                      <a16:colId xmlns:a16="http://schemas.microsoft.com/office/drawing/2014/main" val="2176745719"/>
                    </a:ext>
                  </a:extLst>
                </a:gridCol>
                <a:gridCol w="1030646">
                  <a:extLst>
                    <a:ext uri="{9D8B030D-6E8A-4147-A177-3AD203B41FA5}">
                      <a16:colId xmlns:a16="http://schemas.microsoft.com/office/drawing/2014/main" val="3801221338"/>
                    </a:ext>
                  </a:extLst>
                </a:gridCol>
                <a:gridCol w="1047890">
                  <a:extLst>
                    <a:ext uri="{9D8B030D-6E8A-4147-A177-3AD203B41FA5}">
                      <a16:colId xmlns:a16="http://schemas.microsoft.com/office/drawing/2014/main" val="123104788"/>
                    </a:ext>
                  </a:extLst>
                </a:gridCol>
                <a:gridCol w="1038901">
                  <a:extLst>
                    <a:ext uri="{9D8B030D-6E8A-4147-A177-3AD203B41FA5}">
                      <a16:colId xmlns:a16="http://schemas.microsoft.com/office/drawing/2014/main" val="4160814955"/>
                    </a:ext>
                  </a:extLst>
                </a:gridCol>
              </a:tblGrid>
              <a:tr h="1026763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Loại dự án phần mềm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a</a:t>
                      </a:r>
                      <a:r>
                        <a:rPr lang="en-US" sz="1300" baseline="-25000">
                          <a:effectLst/>
                        </a:rPr>
                        <a:t>b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b</a:t>
                      </a:r>
                      <a:r>
                        <a:rPr lang="en-US" sz="1300" baseline="-25000">
                          <a:effectLst/>
                        </a:rPr>
                        <a:t>b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c</a:t>
                      </a:r>
                      <a:r>
                        <a:rPr lang="en-US" sz="1300" baseline="-25000">
                          <a:effectLst/>
                        </a:rPr>
                        <a:t>b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d</a:t>
                      </a:r>
                      <a:r>
                        <a:rPr lang="en-US" sz="1300" baseline="-25000">
                          <a:effectLst/>
                        </a:rPr>
                        <a:t>b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84680816"/>
                  </a:ext>
                </a:extLst>
              </a:tr>
              <a:tr h="31964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Organic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2,4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1,05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2,5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0,38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35375001"/>
                  </a:ext>
                </a:extLst>
              </a:tr>
              <a:tr h="1021141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Semi-detached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3,0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1,12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2,5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0,35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35872084"/>
                  </a:ext>
                </a:extLst>
              </a:tr>
              <a:tr h="670296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Embedded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3,6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1,20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2,5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 dirty="0">
                          <a:effectLst/>
                        </a:rPr>
                        <a:t>0,32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13109503"/>
                  </a:ext>
                </a:extLst>
              </a:tr>
            </a:tbl>
          </a:graphicData>
        </a:graphic>
      </p:graphicFrame>
      <p:sp>
        <p:nvSpPr>
          <p:cNvPr id="27" name="Rectangle 23">
            <a:extLst>
              <a:ext uri="{FF2B5EF4-FFF2-40B4-BE49-F238E27FC236}">
                <a16:creationId xmlns:a16="http://schemas.microsoft.com/office/drawing/2014/main" id="{8790F2A9-10D2-31DB-473A-7E0B743E7C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9840" y="1802082"/>
            <a:ext cx="65786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 hệ số a</a:t>
            </a:r>
            <a:r>
              <a:rPr kumimoji="0" lang="en-US" altLang="en-US" sz="1600" b="1" i="0" u="none" strike="noStrike" cap="none" normalizeH="0" baseline="-3000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b</a:t>
            </a:r>
            <a:r>
              <a:rPr kumimoji="0" lang="en-US" altLang="en-US" sz="1600" b="1" i="0" u="none" strike="noStrike" cap="none" normalizeH="0" baseline="-3000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</a:t>
            </a:r>
            <a:r>
              <a:rPr kumimoji="0" lang="en-US" altLang="en-US" sz="1600" b="1" i="0" u="none" strike="noStrike" cap="none" normalizeH="0" baseline="-3000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</a:t>
            </a:r>
            <a:r>
              <a:rPr kumimoji="0" lang="en-US" altLang="en-US" sz="1600" b="1" i="0" u="none" strike="noStrike" cap="none" normalizeH="0" baseline="-3000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được cho ở bảng sau.</a:t>
            </a:r>
            <a:endParaRPr kumimoji="0" lang="en-US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215573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F68CD-E82D-EF6F-6433-1AE121420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1026160"/>
            <a:ext cx="8610600" cy="955040"/>
          </a:xfrm>
        </p:spPr>
        <p:txBody>
          <a:bodyPr/>
          <a:lstStyle/>
          <a:p>
            <a:pPr algn="l"/>
            <a:r>
              <a:rPr lang="en-US" sz="1800" b="1" dirty="0" err="1">
                <a:effectLst/>
                <a:latin typeface="Times New Roman" panose="02020603050405020304" pitchFamily="18" charset="0"/>
              </a:rPr>
              <a:t>II.Ước</a:t>
            </a:r>
            <a:r>
              <a:rPr lang="en-US" sz="18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</a:rPr>
              <a:t>lượng</a:t>
            </a:r>
            <a:r>
              <a:rPr lang="en-US" sz="18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</a:rPr>
              <a:t>điểm</a:t>
            </a:r>
            <a:r>
              <a:rPr lang="en-US" sz="18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</a:rPr>
              <a:t>trường</a:t>
            </a:r>
            <a:r>
              <a:rPr lang="en-US" sz="18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</a:rPr>
              <a:t>hợp</a:t>
            </a:r>
            <a:r>
              <a:rPr lang="en-US" sz="18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</a:rPr>
              <a:t>sử</a:t>
            </a:r>
            <a:r>
              <a:rPr lang="en-US" sz="18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</a:rPr>
              <a:t>dụng</a:t>
            </a:r>
            <a:br>
              <a:rPr lang="en-US" sz="1800" b="1" dirty="0">
                <a:effectLst/>
                <a:latin typeface="VNtimes new roman"/>
              </a:rPr>
            </a:b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5A0BF10-B729-1B41-BADC-3F67CE2801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016600"/>
              </p:ext>
            </p:extLst>
          </p:nvPr>
        </p:nvGraphicFramePr>
        <p:xfrm>
          <a:off x="2895600" y="2304367"/>
          <a:ext cx="6024880" cy="35274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3595">
                  <a:extLst>
                    <a:ext uri="{9D8B030D-6E8A-4147-A177-3AD203B41FA5}">
                      <a16:colId xmlns:a16="http://schemas.microsoft.com/office/drawing/2014/main" val="2779211499"/>
                    </a:ext>
                  </a:extLst>
                </a:gridCol>
                <a:gridCol w="2653915">
                  <a:extLst>
                    <a:ext uri="{9D8B030D-6E8A-4147-A177-3AD203B41FA5}">
                      <a16:colId xmlns:a16="http://schemas.microsoft.com/office/drawing/2014/main" val="1086496636"/>
                    </a:ext>
                  </a:extLst>
                </a:gridCol>
                <a:gridCol w="890008">
                  <a:extLst>
                    <a:ext uri="{9D8B030D-6E8A-4147-A177-3AD203B41FA5}">
                      <a16:colId xmlns:a16="http://schemas.microsoft.com/office/drawing/2014/main" val="1645401185"/>
                    </a:ext>
                  </a:extLst>
                </a:gridCol>
                <a:gridCol w="847993">
                  <a:extLst>
                    <a:ext uri="{9D8B030D-6E8A-4147-A177-3AD203B41FA5}">
                      <a16:colId xmlns:a16="http://schemas.microsoft.com/office/drawing/2014/main" val="4133219612"/>
                    </a:ext>
                  </a:extLst>
                </a:gridCol>
                <a:gridCol w="779369">
                  <a:extLst>
                    <a:ext uri="{9D8B030D-6E8A-4147-A177-3AD203B41FA5}">
                      <a16:colId xmlns:a16="http://schemas.microsoft.com/office/drawing/2014/main" val="4221990540"/>
                    </a:ext>
                  </a:extLst>
                </a:gridCol>
              </a:tblGrid>
              <a:tr h="467423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Actor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Mô tả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Trọng số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Số lượng Actor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Tổng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76916368"/>
                  </a:ext>
                </a:extLst>
              </a:tr>
              <a:tr h="25551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53569623"/>
                  </a:ext>
                </a:extLst>
              </a:tr>
              <a:tr h="467423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Đơn giản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Tác nhân tương tác với hệ thống khác qua API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91541790"/>
                  </a:ext>
                </a:extLst>
              </a:tr>
              <a:tr h="140227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Trung Bình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Tác nhân tương tác với hệ thống khác thông qua một giao thức</a:t>
                      </a:r>
                    </a:p>
                    <a:p>
                      <a:r>
                        <a:rPr lang="en-US" sz="1300">
                          <a:effectLst/>
                        </a:rPr>
                        <a:t>Hoặc là tác nhân tương tác với con người qua giao diện dòng lệnh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10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</a:rPr>
                        <a:t>20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33112053"/>
                  </a:ext>
                </a:extLst>
              </a:tr>
              <a:tr h="701135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Phức tạp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Tác nhân tương tác với con người thông qua giao diện đồ họa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>
                          <a:effectLst/>
                        </a:rPr>
                        <a:t>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99160061"/>
                  </a:ext>
                </a:extLst>
              </a:tr>
              <a:tr h="233712">
                <a:tc gridSpan="4">
                  <a:txBody>
                    <a:bodyPr/>
                    <a:lstStyle/>
                    <a:p>
                      <a:pPr algn="r"/>
                      <a:r>
                        <a:rPr lang="en-US" sz="1300">
                          <a:effectLst/>
                        </a:rPr>
                        <a:t>UAW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</a:rPr>
                        <a:t>31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06044483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536979C5-9902-9AFF-8329-1ED4B2525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9236" y="1658035"/>
            <a:ext cx="663352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1.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Tính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tổng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giá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trị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điểm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tác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nhân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(UAW)</a:t>
            </a:r>
            <a:endParaRPr kumimoji="0" lang="en-US" alt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215975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Vapor Trail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126</TotalTime>
  <Words>2311</Words>
  <Application>Microsoft Office PowerPoint</Application>
  <PresentationFormat>Widescreen</PresentationFormat>
  <Paragraphs>492</Paragraphs>
  <Slides>38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Arial</vt:lpstr>
      <vt:lpstr>Calibri</vt:lpstr>
      <vt:lpstr>Calibri Light</vt:lpstr>
      <vt:lpstr>Century Gothic</vt:lpstr>
      <vt:lpstr>Symbol</vt:lpstr>
      <vt:lpstr>Times New Roman</vt:lpstr>
      <vt:lpstr>VNtimes new roman</vt:lpstr>
      <vt:lpstr>Wingdings</vt:lpstr>
      <vt:lpstr>Vapor Trail</vt:lpstr>
      <vt:lpstr>Equation.3</vt:lpstr>
      <vt:lpstr>BÁO CÁO ĐỒ ÁN  QUẢN LÝ DỰ ÁN PHẦN MỀM ĐỀ TÀI:XÂY DỰNG WEBSITE BÁN HÀNG TRANG TRÍ NỘI THẤT</vt:lpstr>
      <vt:lpstr>NỘI DỤNG</vt:lpstr>
      <vt:lpstr>PowerPoint Presentation</vt:lpstr>
      <vt:lpstr>II.Một số module chính  </vt:lpstr>
      <vt:lpstr>III.Cấu trúc phân chia công việc theo WBS </vt:lpstr>
      <vt:lpstr>CHƯƠNG 2: BÁO CÁO ƯỚC LƯỢNG   I.Ước lượng điểm chức năng </vt:lpstr>
      <vt:lpstr>PowerPoint Presentation</vt:lpstr>
      <vt:lpstr>PowerPoint Presentation</vt:lpstr>
      <vt:lpstr>II.Ước lượng điểm trường hợp sử dụng </vt:lpstr>
      <vt:lpstr>PowerPoint Presentation</vt:lpstr>
      <vt:lpstr>PowerPoint Presentation</vt:lpstr>
      <vt:lpstr>PowerPoint Presentation</vt:lpstr>
      <vt:lpstr>PowerPoint Presentation</vt:lpstr>
      <vt:lpstr>CHƯƠNG 3: BÁO CÁO LẬP KẾ HOẠCH </vt:lpstr>
      <vt:lpstr>I.Cấu trúc phân chia công việc WBS </vt:lpstr>
      <vt:lpstr>PowerPoint Presentation</vt:lpstr>
      <vt:lpstr>3.Ước lượng điểm chức năng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CHƯƠNG 4: MỘT SỐ KẾT QUẢ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ĐỒ ÁN  QUẢN LÝ DỰ ÁN PHẦN MỀM</dc:title>
  <dc:creator>Cao Tram</dc:creator>
  <cp:lastModifiedBy>Cao Tram</cp:lastModifiedBy>
  <cp:revision>3</cp:revision>
  <dcterms:created xsi:type="dcterms:W3CDTF">2022-12-27T13:50:00Z</dcterms:created>
  <dcterms:modified xsi:type="dcterms:W3CDTF">2022-12-27T15:56:41Z</dcterms:modified>
</cp:coreProperties>
</file>